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drawings/drawing3.xml" ContentType="application/vnd.openxmlformats-officedocument.drawingml.chartshapes+xml"/>
  <Override PartName="/ppt/charts/chart5.xml" ContentType="application/vnd.openxmlformats-officedocument.drawingml.chart+xml"/>
  <Override PartName="/ppt/drawings/drawing4.xml" ContentType="application/vnd.openxmlformats-officedocument.drawingml.chartshapes+xml"/>
  <Override PartName="/ppt/charts/chart6.xml" ContentType="application/vnd.openxmlformats-officedocument.drawingml.chart+xml"/>
  <Override PartName="/ppt/drawings/drawing5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306" r:id="rId4"/>
    <p:sldId id="259" r:id="rId5"/>
    <p:sldId id="258" r:id="rId6"/>
    <p:sldId id="307" r:id="rId7"/>
    <p:sldId id="260" r:id="rId8"/>
    <p:sldId id="264" r:id="rId9"/>
    <p:sldId id="266" r:id="rId10"/>
    <p:sldId id="267" r:id="rId11"/>
    <p:sldId id="268" r:id="rId12"/>
    <p:sldId id="269" r:id="rId13"/>
    <p:sldId id="270" r:id="rId14"/>
    <p:sldId id="272" r:id="rId15"/>
    <p:sldId id="273" r:id="rId16"/>
    <p:sldId id="296" r:id="rId17"/>
    <p:sldId id="279" r:id="rId18"/>
    <p:sldId id="275" r:id="rId19"/>
    <p:sldId id="285" r:id="rId20"/>
    <p:sldId id="291" r:id="rId21"/>
    <p:sldId id="298" r:id="rId22"/>
    <p:sldId id="299" r:id="rId23"/>
    <p:sldId id="301" r:id="rId24"/>
    <p:sldId id="303" r:id="rId25"/>
    <p:sldId id="304" r:id="rId26"/>
    <p:sldId id="308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research\lake%20paper\tracks%20and%20fcst%20slp%20and%20winds\track%20errors_d02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E:\research\lake%20paper\tracks%20and%20fcst%20slp%20and%20winds\track%20errors_d02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E:\research\lake%20paper\tracks%20and%20fcst%20slp%20and%20winds\track%20errors_d02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E:\research\lake%20paper\tracks%20and%20fcst%20slp%20and%20winds\track%20errors_d02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E:\research\lake%20paper\tracks%20and%20fcst%20slp%20and%20winds\track%20errors_d02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E:\research\lake%20paper\tracks%20and%20fcst%20slp%20and%20winds\track%20errors_d0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Fay LSM: D02/9km </a:t>
            </a:r>
            <a:r>
              <a:rPr lang="en-US" dirty="0" smtClean="0"/>
              <a:t>LSM Max </a:t>
            </a:r>
            <a:r>
              <a:rPr lang="en-US" dirty="0"/>
              <a:t>Winds over</a:t>
            </a:r>
            <a:r>
              <a:rPr lang="en-US" baseline="0" dirty="0"/>
              <a:t> Time</a:t>
            </a:r>
            <a:endParaRPr lang="en-US" dirty="0"/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Best Track</c:v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Sheet2!$F$3:$F$33</c:f>
              <c:strCache>
                <c:ptCount val="31"/>
                <c:pt idx="0">
                  <c:v>08/19/00Z</c:v>
                </c:pt>
                <c:pt idx="6">
                  <c:v>08/19/06Z</c:v>
                </c:pt>
                <c:pt idx="12">
                  <c:v>08/19/12Z</c:v>
                </c:pt>
                <c:pt idx="18">
                  <c:v>08/19/18Z</c:v>
                </c:pt>
                <c:pt idx="24">
                  <c:v>08/20/00Z</c:v>
                </c:pt>
                <c:pt idx="30">
                  <c:v>08/20/06Z</c:v>
                </c:pt>
              </c:strCache>
            </c:strRef>
          </c:cat>
          <c:val>
            <c:numRef>
              <c:f>Sheet2!$H$3:$H$33</c:f>
              <c:numCache>
                <c:formatCode>General</c:formatCode>
                <c:ptCount val="31"/>
                <c:pt idx="0">
                  <c:v>50</c:v>
                </c:pt>
                <c:pt idx="6">
                  <c:v>55</c:v>
                </c:pt>
                <c:pt idx="12">
                  <c:v>55</c:v>
                </c:pt>
                <c:pt idx="18">
                  <c:v>60</c:v>
                </c:pt>
                <c:pt idx="24">
                  <c:v>55</c:v>
                </c:pt>
                <c:pt idx="30">
                  <c:v>50</c:v>
                </c:pt>
              </c:numCache>
            </c:numRef>
          </c:val>
          <c:smooth val="0"/>
        </c:ser>
        <c:ser>
          <c:idx val="2"/>
          <c:order val="1"/>
          <c:tx>
            <c:v>GFDL Slab</c:v>
          </c:tx>
          <c:marker>
            <c:symbol val="none"/>
          </c:marker>
          <c:cat>
            <c:strRef>
              <c:f>Sheet2!$F$3:$F$33</c:f>
              <c:strCache>
                <c:ptCount val="31"/>
                <c:pt idx="0">
                  <c:v>08/19/00Z</c:v>
                </c:pt>
                <c:pt idx="6">
                  <c:v>08/19/06Z</c:v>
                </c:pt>
                <c:pt idx="12">
                  <c:v>08/19/12Z</c:v>
                </c:pt>
                <c:pt idx="18">
                  <c:v>08/19/18Z</c:v>
                </c:pt>
                <c:pt idx="24">
                  <c:v>08/20/00Z</c:v>
                </c:pt>
                <c:pt idx="30">
                  <c:v>08/20/06Z</c:v>
                </c:pt>
              </c:strCache>
            </c:strRef>
          </c:cat>
          <c:val>
            <c:numRef>
              <c:f>Sheet2!$S$3:$S$33</c:f>
              <c:numCache>
                <c:formatCode>General</c:formatCode>
                <c:ptCount val="31"/>
                <c:pt idx="0">
                  <c:v>50.766000000000012</c:v>
                </c:pt>
                <c:pt idx="1">
                  <c:v>53.494</c:v>
                </c:pt>
                <c:pt idx="2">
                  <c:v>52.808</c:v>
                </c:pt>
                <c:pt idx="3">
                  <c:v>53.641000000000005</c:v>
                </c:pt>
                <c:pt idx="4">
                  <c:v>58.714000000000006</c:v>
                </c:pt>
                <c:pt idx="5">
                  <c:v>58.777000000000001</c:v>
                </c:pt>
                <c:pt idx="6">
                  <c:v>56.071000000000005</c:v>
                </c:pt>
                <c:pt idx="7">
                  <c:v>58.398000000000003</c:v>
                </c:pt>
                <c:pt idx="8">
                  <c:v>54.083999999999996</c:v>
                </c:pt>
                <c:pt idx="9">
                  <c:v>49.273000000000003</c:v>
                </c:pt>
                <c:pt idx="10">
                  <c:v>50.003</c:v>
                </c:pt>
                <c:pt idx="11">
                  <c:v>49.923000000000002</c:v>
                </c:pt>
                <c:pt idx="12">
                  <c:v>52.082000000000001</c:v>
                </c:pt>
                <c:pt idx="13">
                  <c:v>50.312999999999995</c:v>
                </c:pt>
                <c:pt idx="14">
                  <c:v>50.119</c:v>
                </c:pt>
                <c:pt idx="15">
                  <c:v>50.978000000000002</c:v>
                </c:pt>
                <c:pt idx="16">
                  <c:v>55.835000000000001</c:v>
                </c:pt>
                <c:pt idx="17">
                  <c:v>55.657000000000004</c:v>
                </c:pt>
                <c:pt idx="18">
                  <c:v>46.612000000000002</c:v>
                </c:pt>
                <c:pt idx="19">
                  <c:v>45.943000000000005</c:v>
                </c:pt>
                <c:pt idx="20">
                  <c:v>43.158000000000001</c:v>
                </c:pt>
                <c:pt idx="21">
                  <c:v>39.361000000000004</c:v>
                </c:pt>
                <c:pt idx="22">
                  <c:v>40.370999999999995</c:v>
                </c:pt>
                <c:pt idx="23">
                  <c:v>41.097000000000001</c:v>
                </c:pt>
                <c:pt idx="24">
                  <c:v>39.398000000000003</c:v>
                </c:pt>
                <c:pt idx="25">
                  <c:v>39.488</c:v>
                </c:pt>
                <c:pt idx="26">
                  <c:v>39.512</c:v>
                </c:pt>
                <c:pt idx="27">
                  <c:v>39.361000000000004</c:v>
                </c:pt>
                <c:pt idx="28">
                  <c:v>45.861000000000004</c:v>
                </c:pt>
                <c:pt idx="29">
                  <c:v>44.11</c:v>
                </c:pt>
                <c:pt idx="30">
                  <c:v>44.056999999999995</c:v>
                </c:pt>
              </c:numCache>
            </c:numRef>
          </c:val>
          <c:smooth val="0"/>
        </c:ser>
        <c:ser>
          <c:idx val="3"/>
          <c:order val="2"/>
          <c:tx>
            <c:v>Noah LSM</c:v>
          </c:tx>
          <c:marker>
            <c:symbol val="none"/>
          </c:marker>
          <c:cat>
            <c:strRef>
              <c:f>Sheet2!$F$3:$F$33</c:f>
              <c:strCache>
                <c:ptCount val="31"/>
                <c:pt idx="0">
                  <c:v>08/19/00Z</c:v>
                </c:pt>
                <c:pt idx="6">
                  <c:v>08/19/06Z</c:v>
                </c:pt>
                <c:pt idx="12">
                  <c:v>08/19/12Z</c:v>
                </c:pt>
                <c:pt idx="18">
                  <c:v>08/19/18Z</c:v>
                </c:pt>
                <c:pt idx="24">
                  <c:v>08/20/00Z</c:v>
                </c:pt>
                <c:pt idx="30">
                  <c:v>08/20/06Z</c:v>
                </c:pt>
              </c:strCache>
            </c:strRef>
          </c:cat>
          <c:val>
            <c:numRef>
              <c:f>Sheet2!$U$3:$U$33</c:f>
              <c:numCache>
                <c:formatCode>General</c:formatCode>
                <c:ptCount val="31"/>
                <c:pt idx="0">
                  <c:v>50.766000000000012</c:v>
                </c:pt>
                <c:pt idx="1">
                  <c:v>53.516000000000005</c:v>
                </c:pt>
                <c:pt idx="2">
                  <c:v>53.06</c:v>
                </c:pt>
                <c:pt idx="3">
                  <c:v>54.411999999999999</c:v>
                </c:pt>
                <c:pt idx="4">
                  <c:v>59.138000000000005</c:v>
                </c:pt>
                <c:pt idx="5">
                  <c:v>59.04</c:v>
                </c:pt>
                <c:pt idx="6">
                  <c:v>56.916999999999994</c:v>
                </c:pt>
                <c:pt idx="7">
                  <c:v>57.967000000000006</c:v>
                </c:pt>
                <c:pt idx="8">
                  <c:v>53.408000000000001</c:v>
                </c:pt>
                <c:pt idx="9">
                  <c:v>50.354999999999997</c:v>
                </c:pt>
                <c:pt idx="10">
                  <c:v>53.012</c:v>
                </c:pt>
                <c:pt idx="11">
                  <c:v>52.643000000000001</c:v>
                </c:pt>
                <c:pt idx="12">
                  <c:v>55.286000000000001</c:v>
                </c:pt>
                <c:pt idx="13">
                  <c:v>56.715000000000003</c:v>
                </c:pt>
                <c:pt idx="14">
                  <c:v>54.378</c:v>
                </c:pt>
                <c:pt idx="15">
                  <c:v>52.962000000000003</c:v>
                </c:pt>
                <c:pt idx="16">
                  <c:v>52.223000000000013</c:v>
                </c:pt>
                <c:pt idx="17">
                  <c:v>52.839000000000006</c:v>
                </c:pt>
                <c:pt idx="18">
                  <c:v>52.708000000000006</c:v>
                </c:pt>
                <c:pt idx="19">
                  <c:v>51.561</c:v>
                </c:pt>
                <c:pt idx="20">
                  <c:v>50.113</c:v>
                </c:pt>
                <c:pt idx="21">
                  <c:v>50.421000000000006</c:v>
                </c:pt>
                <c:pt idx="22">
                  <c:v>51.5</c:v>
                </c:pt>
                <c:pt idx="23">
                  <c:v>52.555</c:v>
                </c:pt>
                <c:pt idx="24">
                  <c:v>55.262000000000008</c:v>
                </c:pt>
                <c:pt idx="25">
                  <c:v>53.963000000000001</c:v>
                </c:pt>
                <c:pt idx="26">
                  <c:v>51.724000000000011</c:v>
                </c:pt>
                <c:pt idx="27">
                  <c:v>49.271000000000001</c:v>
                </c:pt>
                <c:pt idx="28">
                  <c:v>46.049000000000007</c:v>
                </c:pt>
                <c:pt idx="29">
                  <c:v>44.690000000000005</c:v>
                </c:pt>
                <c:pt idx="30">
                  <c:v>45.387999999999998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586688"/>
        <c:axId val="23588224"/>
      </c:lineChart>
      <c:catAx>
        <c:axId val="23586688"/>
        <c:scaling>
          <c:orientation val="minMax"/>
        </c:scaling>
        <c:delete val="0"/>
        <c:axPos val="b"/>
        <c:minorGridlines>
          <c:spPr>
            <a:ln>
              <a:noFill/>
            </a:ln>
          </c:spPr>
        </c:minorGridlines>
        <c:majorTickMark val="none"/>
        <c:minorTickMark val="out"/>
        <c:tickLblPos val="nextTo"/>
        <c:txPr>
          <a:bodyPr rot="-2700000"/>
          <a:lstStyle/>
          <a:p>
            <a:pPr>
              <a:defRPr/>
            </a:pPr>
            <a:endParaRPr lang="en-US"/>
          </a:p>
        </c:txPr>
        <c:crossAx val="23588224"/>
        <c:crosses val="autoZero"/>
        <c:auto val="1"/>
        <c:lblAlgn val="ctr"/>
        <c:lblOffset val="100"/>
        <c:noMultiLvlLbl val="0"/>
      </c:catAx>
      <c:valAx>
        <c:axId val="23588224"/>
        <c:scaling>
          <c:orientation val="minMax"/>
          <c:min val="35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V</a:t>
                </a:r>
                <a:r>
                  <a:rPr lang="en-US" baseline="0"/>
                  <a:t> max (kt)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2358668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Fay D02/9km Noah LSM Max Winds over Time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Best Track</c:v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Sheet2!$F$3:$F$33</c:f>
              <c:strCache>
                <c:ptCount val="31"/>
                <c:pt idx="0">
                  <c:v>08/19/00Z</c:v>
                </c:pt>
                <c:pt idx="6">
                  <c:v>08/19/06Z</c:v>
                </c:pt>
                <c:pt idx="12">
                  <c:v>08/19/12Z</c:v>
                </c:pt>
                <c:pt idx="18">
                  <c:v>08/19/18Z</c:v>
                </c:pt>
                <c:pt idx="24">
                  <c:v>08/20/00Z</c:v>
                </c:pt>
                <c:pt idx="30">
                  <c:v>08/20/06Z</c:v>
                </c:pt>
              </c:strCache>
            </c:strRef>
          </c:cat>
          <c:val>
            <c:numRef>
              <c:f>Sheet2!$H$3:$H$33</c:f>
              <c:numCache>
                <c:formatCode>General</c:formatCode>
                <c:ptCount val="31"/>
                <c:pt idx="0">
                  <c:v>50</c:v>
                </c:pt>
                <c:pt idx="6">
                  <c:v>55</c:v>
                </c:pt>
                <c:pt idx="12">
                  <c:v>55</c:v>
                </c:pt>
                <c:pt idx="18">
                  <c:v>60</c:v>
                </c:pt>
                <c:pt idx="24">
                  <c:v>55</c:v>
                </c:pt>
                <c:pt idx="30">
                  <c:v>50</c:v>
                </c:pt>
              </c:numCache>
            </c:numRef>
          </c:val>
          <c:smooth val="0"/>
        </c:ser>
        <c:ser>
          <c:idx val="1"/>
          <c:order val="1"/>
          <c:tx>
            <c:v>Noah LSM</c:v>
          </c:tx>
          <c:marker>
            <c:symbol val="none"/>
          </c:marker>
          <c:cat>
            <c:strRef>
              <c:f>Sheet2!$F$3:$F$33</c:f>
              <c:strCache>
                <c:ptCount val="31"/>
                <c:pt idx="0">
                  <c:v>08/19/00Z</c:v>
                </c:pt>
                <c:pt idx="6">
                  <c:v>08/19/06Z</c:v>
                </c:pt>
                <c:pt idx="12">
                  <c:v>08/19/12Z</c:v>
                </c:pt>
                <c:pt idx="18">
                  <c:v>08/19/18Z</c:v>
                </c:pt>
                <c:pt idx="24">
                  <c:v>08/20/00Z</c:v>
                </c:pt>
                <c:pt idx="30">
                  <c:v>08/20/06Z</c:v>
                </c:pt>
              </c:strCache>
            </c:strRef>
          </c:cat>
          <c:val>
            <c:numRef>
              <c:f>Sheet2!$U$3:$U$33</c:f>
              <c:numCache>
                <c:formatCode>General</c:formatCode>
                <c:ptCount val="31"/>
                <c:pt idx="0">
                  <c:v>50.766000000000012</c:v>
                </c:pt>
                <c:pt idx="1">
                  <c:v>53.516000000000005</c:v>
                </c:pt>
                <c:pt idx="2">
                  <c:v>53.06</c:v>
                </c:pt>
                <c:pt idx="3">
                  <c:v>54.411999999999999</c:v>
                </c:pt>
                <c:pt idx="4">
                  <c:v>59.138000000000005</c:v>
                </c:pt>
                <c:pt idx="5">
                  <c:v>59.04</c:v>
                </c:pt>
                <c:pt idx="6">
                  <c:v>56.916999999999994</c:v>
                </c:pt>
                <c:pt idx="7">
                  <c:v>57.967000000000006</c:v>
                </c:pt>
                <c:pt idx="8">
                  <c:v>53.408000000000001</c:v>
                </c:pt>
                <c:pt idx="9">
                  <c:v>50.354999999999997</c:v>
                </c:pt>
                <c:pt idx="10">
                  <c:v>53.012</c:v>
                </c:pt>
                <c:pt idx="11">
                  <c:v>52.643000000000001</c:v>
                </c:pt>
                <c:pt idx="12">
                  <c:v>55.286000000000001</c:v>
                </c:pt>
                <c:pt idx="13">
                  <c:v>56.715000000000003</c:v>
                </c:pt>
                <c:pt idx="14">
                  <c:v>54.378</c:v>
                </c:pt>
                <c:pt idx="15">
                  <c:v>52.962000000000003</c:v>
                </c:pt>
                <c:pt idx="16">
                  <c:v>52.223000000000013</c:v>
                </c:pt>
                <c:pt idx="17">
                  <c:v>52.839000000000006</c:v>
                </c:pt>
                <c:pt idx="18">
                  <c:v>52.708000000000006</c:v>
                </c:pt>
                <c:pt idx="19">
                  <c:v>51.561</c:v>
                </c:pt>
                <c:pt idx="20">
                  <c:v>50.113</c:v>
                </c:pt>
                <c:pt idx="21">
                  <c:v>50.421000000000006</c:v>
                </c:pt>
                <c:pt idx="22">
                  <c:v>51.5</c:v>
                </c:pt>
                <c:pt idx="23">
                  <c:v>52.555</c:v>
                </c:pt>
                <c:pt idx="24">
                  <c:v>55.262000000000008</c:v>
                </c:pt>
                <c:pt idx="25">
                  <c:v>53.963000000000001</c:v>
                </c:pt>
                <c:pt idx="26">
                  <c:v>51.724000000000011</c:v>
                </c:pt>
                <c:pt idx="27">
                  <c:v>49.271000000000001</c:v>
                </c:pt>
                <c:pt idx="28">
                  <c:v>46.049000000000007</c:v>
                </c:pt>
                <c:pt idx="29">
                  <c:v>44.690000000000005</c:v>
                </c:pt>
                <c:pt idx="30">
                  <c:v>45.387999999999998</c:v>
                </c:pt>
              </c:numCache>
            </c:numRef>
          </c:val>
          <c:smooth val="0"/>
        </c:ser>
        <c:ser>
          <c:idx val="2"/>
          <c:order val="2"/>
          <c:tx>
            <c:v>No Wet</c:v>
          </c:tx>
          <c:spPr>
            <a:ln>
              <a:solidFill>
                <a:srgbClr val="FFC000"/>
              </a:solidFill>
            </a:ln>
          </c:spPr>
          <c:marker>
            <c:symbol val="none"/>
          </c:marker>
          <c:cat>
            <c:strRef>
              <c:f>Sheet2!$F$3:$F$33</c:f>
              <c:strCache>
                <c:ptCount val="31"/>
                <c:pt idx="0">
                  <c:v>08/19/00Z</c:v>
                </c:pt>
                <c:pt idx="6">
                  <c:v>08/19/06Z</c:v>
                </c:pt>
                <c:pt idx="12">
                  <c:v>08/19/12Z</c:v>
                </c:pt>
                <c:pt idx="18">
                  <c:v>08/19/18Z</c:v>
                </c:pt>
                <c:pt idx="24">
                  <c:v>08/20/00Z</c:v>
                </c:pt>
                <c:pt idx="30">
                  <c:v>08/20/06Z</c:v>
                </c:pt>
              </c:strCache>
            </c:strRef>
          </c:cat>
          <c:val>
            <c:numRef>
              <c:f>Sheet2!$W$3:$W$33</c:f>
              <c:numCache>
                <c:formatCode>General</c:formatCode>
                <c:ptCount val="31"/>
                <c:pt idx="0">
                  <c:v>50.766000000000012</c:v>
                </c:pt>
                <c:pt idx="1">
                  <c:v>53.513999999999996</c:v>
                </c:pt>
                <c:pt idx="2">
                  <c:v>53.029000000000003</c:v>
                </c:pt>
                <c:pt idx="3">
                  <c:v>54.386999999999993</c:v>
                </c:pt>
                <c:pt idx="4">
                  <c:v>59.181000000000004</c:v>
                </c:pt>
                <c:pt idx="5">
                  <c:v>59.083999999999996</c:v>
                </c:pt>
                <c:pt idx="6">
                  <c:v>56.879000000000005</c:v>
                </c:pt>
                <c:pt idx="7">
                  <c:v>57.838000000000001</c:v>
                </c:pt>
                <c:pt idx="8">
                  <c:v>53.333000000000006</c:v>
                </c:pt>
                <c:pt idx="9">
                  <c:v>50.361000000000004</c:v>
                </c:pt>
                <c:pt idx="10">
                  <c:v>52.410999999999994</c:v>
                </c:pt>
                <c:pt idx="11">
                  <c:v>52.338000000000001</c:v>
                </c:pt>
                <c:pt idx="12">
                  <c:v>54.483999999999995</c:v>
                </c:pt>
                <c:pt idx="13">
                  <c:v>56.675000000000004</c:v>
                </c:pt>
                <c:pt idx="14">
                  <c:v>53.488</c:v>
                </c:pt>
                <c:pt idx="15">
                  <c:v>53.876000000000005</c:v>
                </c:pt>
                <c:pt idx="16">
                  <c:v>51.3</c:v>
                </c:pt>
                <c:pt idx="17">
                  <c:v>51.635000000000005</c:v>
                </c:pt>
                <c:pt idx="18">
                  <c:v>52.306000000000004</c:v>
                </c:pt>
                <c:pt idx="19">
                  <c:v>51.069000000000003</c:v>
                </c:pt>
                <c:pt idx="20">
                  <c:v>48.242000000000004</c:v>
                </c:pt>
                <c:pt idx="21">
                  <c:v>49.527000000000001</c:v>
                </c:pt>
                <c:pt idx="22">
                  <c:v>51.602000000000004</c:v>
                </c:pt>
                <c:pt idx="23">
                  <c:v>51.07</c:v>
                </c:pt>
                <c:pt idx="24">
                  <c:v>52.448</c:v>
                </c:pt>
                <c:pt idx="25">
                  <c:v>52.449999999999996</c:v>
                </c:pt>
                <c:pt idx="26">
                  <c:v>52.273000000000003</c:v>
                </c:pt>
                <c:pt idx="27">
                  <c:v>50.062000000000005</c:v>
                </c:pt>
                <c:pt idx="28">
                  <c:v>47.817999999999998</c:v>
                </c:pt>
                <c:pt idx="29">
                  <c:v>46.024000000000001</c:v>
                </c:pt>
                <c:pt idx="30">
                  <c:v>46.992000000000004</c:v>
                </c:pt>
              </c:numCache>
            </c:numRef>
          </c:val>
          <c:smooth val="0"/>
        </c:ser>
        <c:ser>
          <c:idx val="3"/>
          <c:order val="3"/>
          <c:tx>
            <c:v>No Lake</c:v>
          </c:tx>
          <c:spPr>
            <a:ln>
              <a:solidFill>
                <a:srgbClr val="00B0F0"/>
              </a:solidFill>
              <a:prstDash val="sysDot"/>
            </a:ln>
          </c:spPr>
          <c:marker>
            <c:symbol val="none"/>
          </c:marker>
          <c:cat>
            <c:strRef>
              <c:f>Sheet2!$F$3:$F$33</c:f>
              <c:strCache>
                <c:ptCount val="31"/>
                <c:pt idx="0">
                  <c:v>08/19/00Z</c:v>
                </c:pt>
                <c:pt idx="6">
                  <c:v>08/19/06Z</c:v>
                </c:pt>
                <c:pt idx="12">
                  <c:v>08/19/12Z</c:v>
                </c:pt>
                <c:pt idx="18">
                  <c:v>08/19/18Z</c:v>
                </c:pt>
                <c:pt idx="24">
                  <c:v>08/20/00Z</c:v>
                </c:pt>
                <c:pt idx="30">
                  <c:v>08/20/06Z</c:v>
                </c:pt>
              </c:strCache>
            </c:strRef>
          </c:cat>
          <c:val>
            <c:numRef>
              <c:f>Sheet2!$Y$3:$Y$33</c:f>
              <c:numCache>
                <c:formatCode>General</c:formatCode>
                <c:ptCount val="31"/>
                <c:pt idx="0">
                  <c:v>50.766000000000012</c:v>
                </c:pt>
                <c:pt idx="1">
                  <c:v>53.515000000000001</c:v>
                </c:pt>
                <c:pt idx="2">
                  <c:v>53.056000000000004</c:v>
                </c:pt>
                <c:pt idx="3">
                  <c:v>54.396000000000001</c:v>
                </c:pt>
                <c:pt idx="4">
                  <c:v>59.148000000000003</c:v>
                </c:pt>
                <c:pt idx="5">
                  <c:v>59.092000000000006</c:v>
                </c:pt>
                <c:pt idx="6">
                  <c:v>56.927</c:v>
                </c:pt>
                <c:pt idx="7">
                  <c:v>57.893000000000001</c:v>
                </c:pt>
                <c:pt idx="8">
                  <c:v>53.325000000000003</c:v>
                </c:pt>
                <c:pt idx="9">
                  <c:v>50.310999999999993</c:v>
                </c:pt>
                <c:pt idx="10">
                  <c:v>52.536000000000001</c:v>
                </c:pt>
                <c:pt idx="11">
                  <c:v>52.206000000000003</c:v>
                </c:pt>
                <c:pt idx="12">
                  <c:v>54.598000000000006</c:v>
                </c:pt>
                <c:pt idx="13">
                  <c:v>56.718000000000011</c:v>
                </c:pt>
                <c:pt idx="14">
                  <c:v>54.225000000000009</c:v>
                </c:pt>
                <c:pt idx="15">
                  <c:v>53.139000000000003</c:v>
                </c:pt>
                <c:pt idx="16">
                  <c:v>50.927</c:v>
                </c:pt>
                <c:pt idx="17">
                  <c:v>52.269000000000013</c:v>
                </c:pt>
                <c:pt idx="18">
                  <c:v>52.806999999999995</c:v>
                </c:pt>
                <c:pt idx="19">
                  <c:v>50.504000000000005</c:v>
                </c:pt>
                <c:pt idx="20">
                  <c:v>49.476000000000006</c:v>
                </c:pt>
                <c:pt idx="21">
                  <c:v>49.225000000000009</c:v>
                </c:pt>
                <c:pt idx="22">
                  <c:v>52.021000000000001</c:v>
                </c:pt>
                <c:pt idx="23">
                  <c:v>52.949999999999996</c:v>
                </c:pt>
                <c:pt idx="24">
                  <c:v>53.574000000000005</c:v>
                </c:pt>
                <c:pt idx="25">
                  <c:v>53.072000000000003</c:v>
                </c:pt>
                <c:pt idx="26">
                  <c:v>51.340999999999994</c:v>
                </c:pt>
                <c:pt idx="27">
                  <c:v>50.221000000000011</c:v>
                </c:pt>
                <c:pt idx="28">
                  <c:v>48.238000000000007</c:v>
                </c:pt>
                <c:pt idx="29">
                  <c:v>46.585000000000001</c:v>
                </c:pt>
                <c:pt idx="30">
                  <c:v>46.501000000000005</c:v>
                </c:pt>
              </c:numCache>
            </c:numRef>
          </c:val>
          <c:smooth val="0"/>
        </c:ser>
        <c:ser>
          <c:idx val="4"/>
          <c:order val="4"/>
          <c:tx>
            <c:v>No Glades</c:v>
          </c:tx>
          <c:spPr>
            <a:ln>
              <a:solidFill>
                <a:srgbClr val="92D050"/>
              </a:solidFill>
              <a:prstDash val="sysDash"/>
            </a:ln>
          </c:spPr>
          <c:marker>
            <c:symbol val="none"/>
          </c:marker>
          <c:cat>
            <c:strRef>
              <c:f>Sheet2!$F$3:$F$33</c:f>
              <c:strCache>
                <c:ptCount val="31"/>
                <c:pt idx="0">
                  <c:v>08/19/00Z</c:v>
                </c:pt>
                <c:pt idx="6">
                  <c:v>08/19/06Z</c:v>
                </c:pt>
                <c:pt idx="12">
                  <c:v>08/19/12Z</c:v>
                </c:pt>
                <c:pt idx="18">
                  <c:v>08/19/18Z</c:v>
                </c:pt>
                <c:pt idx="24">
                  <c:v>08/20/00Z</c:v>
                </c:pt>
                <c:pt idx="30">
                  <c:v>08/20/06Z</c:v>
                </c:pt>
              </c:strCache>
            </c:strRef>
          </c:cat>
          <c:val>
            <c:numRef>
              <c:f>Sheet2!$AA$3:$AA$33</c:f>
              <c:numCache>
                <c:formatCode>General</c:formatCode>
                <c:ptCount val="31"/>
                <c:pt idx="0">
                  <c:v>50.766000000000012</c:v>
                </c:pt>
                <c:pt idx="1">
                  <c:v>53.512</c:v>
                </c:pt>
                <c:pt idx="2">
                  <c:v>53.031000000000006</c:v>
                </c:pt>
                <c:pt idx="3">
                  <c:v>54.39</c:v>
                </c:pt>
                <c:pt idx="4">
                  <c:v>59.160000000000004</c:v>
                </c:pt>
                <c:pt idx="5">
                  <c:v>59.046000000000006</c:v>
                </c:pt>
                <c:pt idx="6">
                  <c:v>56.840999999999994</c:v>
                </c:pt>
                <c:pt idx="7">
                  <c:v>57.903999999999996</c:v>
                </c:pt>
                <c:pt idx="8">
                  <c:v>53.391000000000005</c:v>
                </c:pt>
                <c:pt idx="9">
                  <c:v>50.333000000000006</c:v>
                </c:pt>
                <c:pt idx="10">
                  <c:v>53.005000000000003</c:v>
                </c:pt>
                <c:pt idx="11">
                  <c:v>52.563000000000002</c:v>
                </c:pt>
                <c:pt idx="12">
                  <c:v>55.022000000000006</c:v>
                </c:pt>
                <c:pt idx="13">
                  <c:v>56.816999999999993</c:v>
                </c:pt>
                <c:pt idx="14">
                  <c:v>53.784000000000006</c:v>
                </c:pt>
                <c:pt idx="15">
                  <c:v>53.702000000000005</c:v>
                </c:pt>
                <c:pt idx="16">
                  <c:v>52.01</c:v>
                </c:pt>
                <c:pt idx="17">
                  <c:v>52.362000000000002</c:v>
                </c:pt>
                <c:pt idx="18">
                  <c:v>51.65</c:v>
                </c:pt>
                <c:pt idx="19">
                  <c:v>50.993000000000002</c:v>
                </c:pt>
                <c:pt idx="20">
                  <c:v>49.650999999999996</c:v>
                </c:pt>
                <c:pt idx="21">
                  <c:v>51.303999999999995</c:v>
                </c:pt>
                <c:pt idx="22">
                  <c:v>51.080999999999996</c:v>
                </c:pt>
                <c:pt idx="23">
                  <c:v>52.692000000000007</c:v>
                </c:pt>
                <c:pt idx="24">
                  <c:v>54.212000000000003</c:v>
                </c:pt>
                <c:pt idx="25">
                  <c:v>55.115000000000002</c:v>
                </c:pt>
                <c:pt idx="26">
                  <c:v>51.809999999999995</c:v>
                </c:pt>
                <c:pt idx="27">
                  <c:v>48.129000000000012</c:v>
                </c:pt>
                <c:pt idx="28">
                  <c:v>45.132000000000005</c:v>
                </c:pt>
                <c:pt idx="29">
                  <c:v>44.82</c:v>
                </c:pt>
                <c:pt idx="30">
                  <c:v>45.176000000000002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8263552"/>
        <c:axId val="28265088"/>
      </c:lineChart>
      <c:catAx>
        <c:axId val="28263552"/>
        <c:scaling>
          <c:orientation val="minMax"/>
        </c:scaling>
        <c:delete val="0"/>
        <c:axPos val="b"/>
        <c:majorTickMark val="none"/>
        <c:minorTickMark val="out"/>
        <c:tickLblPos val="nextTo"/>
        <c:txPr>
          <a:bodyPr rot="-2700000"/>
          <a:lstStyle/>
          <a:p>
            <a:pPr>
              <a:defRPr/>
            </a:pPr>
            <a:endParaRPr lang="en-US"/>
          </a:p>
        </c:txPr>
        <c:crossAx val="28265088"/>
        <c:crosses val="autoZero"/>
        <c:auto val="1"/>
        <c:lblAlgn val="ctr"/>
        <c:lblOffset val="100"/>
        <c:noMultiLvlLbl val="0"/>
      </c:catAx>
      <c:valAx>
        <c:axId val="28265088"/>
        <c:scaling>
          <c:orientation val="minMax"/>
          <c:min val="4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V</a:t>
                </a:r>
                <a:r>
                  <a:rPr lang="en-US" baseline="0"/>
                  <a:t> max (kt)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2826355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Fay LSM:</a:t>
            </a:r>
            <a:r>
              <a:rPr lang="en-US" baseline="0" dirty="0"/>
              <a:t> D02/9km </a:t>
            </a:r>
            <a:r>
              <a:rPr lang="en-US" baseline="0" dirty="0" smtClean="0"/>
              <a:t>LSM </a:t>
            </a:r>
            <a:r>
              <a:rPr lang="en-US" dirty="0" smtClean="0"/>
              <a:t>Min </a:t>
            </a:r>
            <a:r>
              <a:rPr lang="en-US" dirty="0"/>
              <a:t>Sea Level Pressure over Time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Best Track</c:v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Sheet2!$F$3:$F$33</c:f>
              <c:strCache>
                <c:ptCount val="31"/>
                <c:pt idx="0">
                  <c:v>08/19/00Z</c:v>
                </c:pt>
                <c:pt idx="6">
                  <c:v>08/19/06Z</c:v>
                </c:pt>
                <c:pt idx="12">
                  <c:v>08/19/12Z</c:v>
                </c:pt>
                <c:pt idx="18">
                  <c:v>08/19/18Z</c:v>
                </c:pt>
                <c:pt idx="24">
                  <c:v>08/20/00Z</c:v>
                </c:pt>
                <c:pt idx="30">
                  <c:v>08/20/06Z</c:v>
                </c:pt>
              </c:strCache>
            </c:strRef>
          </c:cat>
          <c:val>
            <c:numRef>
              <c:f>Sheet2!$G$3:$G$33</c:f>
              <c:numCache>
                <c:formatCode>General</c:formatCode>
                <c:ptCount val="31"/>
                <c:pt idx="0">
                  <c:v>997</c:v>
                </c:pt>
                <c:pt idx="6">
                  <c:v>994</c:v>
                </c:pt>
                <c:pt idx="12">
                  <c:v>988</c:v>
                </c:pt>
                <c:pt idx="18">
                  <c:v>986</c:v>
                </c:pt>
                <c:pt idx="24">
                  <c:v>988</c:v>
                </c:pt>
                <c:pt idx="30">
                  <c:v>992</c:v>
                </c:pt>
              </c:numCache>
            </c:numRef>
          </c:val>
          <c:smooth val="0"/>
        </c:ser>
        <c:ser>
          <c:idx val="2"/>
          <c:order val="1"/>
          <c:tx>
            <c:v>Slab</c:v>
          </c:tx>
          <c:marker>
            <c:symbol val="none"/>
          </c:marker>
          <c:cat>
            <c:strRef>
              <c:f>Sheet2!$F$3:$F$33</c:f>
              <c:strCache>
                <c:ptCount val="31"/>
                <c:pt idx="0">
                  <c:v>08/19/00Z</c:v>
                </c:pt>
                <c:pt idx="6">
                  <c:v>08/19/06Z</c:v>
                </c:pt>
                <c:pt idx="12">
                  <c:v>08/19/12Z</c:v>
                </c:pt>
                <c:pt idx="18">
                  <c:v>08/19/18Z</c:v>
                </c:pt>
                <c:pt idx="24">
                  <c:v>08/20/00Z</c:v>
                </c:pt>
                <c:pt idx="30">
                  <c:v>08/20/06Z</c:v>
                </c:pt>
              </c:strCache>
            </c:strRef>
          </c:cat>
          <c:val>
            <c:numRef>
              <c:f>Sheet2!$R$3:$R$33</c:f>
              <c:numCache>
                <c:formatCode>General</c:formatCode>
                <c:ptCount val="31"/>
                <c:pt idx="0">
                  <c:v>998.00699999999983</c:v>
                </c:pt>
                <c:pt idx="1">
                  <c:v>983.06699999999989</c:v>
                </c:pt>
                <c:pt idx="2">
                  <c:v>983.47</c:v>
                </c:pt>
                <c:pt idx="3">
                  <c:v>984.88300000000004</c:v>
                </c:pt>
                <c:pt idx="4">
                  <c:v>983.69500000000005</c:v>
                </c:pt>
                <c:pt idx="5">
                  <c:v>982.44699999999989</c:v>
                </c:pt>
                <c:pt idx="6">
                  <c:v>982.63800000000003</c:v>
                </c:pt>
                <c:pt idx="7">
                  <c:v>983.97900000000004</c:v>
                </c:pt>
                <c:pt idx="8">
                  <c:v>982.82799999999986</c:v>
                </c:pt>
                <c:pt idx="9">
                  <c:v>983.13800000000003</c:v>
                </c:pt>
                <c:pt idx="10">
                  <c:v>983.07299999999998</c:v>
                </c:pt>
                <c:pt idx="11">
                  <c:v>983.75</c:v>
                </c:pt>
                <c:pt idx="12">
                  <c:v>984.03099999999984</c:v>
                </c:pt>
                <c:pt idx="13">
                  <c:v>984.64599999999996</c:v>
                </c:pt>
                <c:pt idx="14">
                  <c:v>985.14699999999993</c:v>
                </c:pt>
                <c:pt idx="15">
                  <c:v>984.14400000000001</c:v>
                </c:pt>
                <c:pt idx="16">
                  <c:v>983.47400000000005</c:v>
                </c:pt>
                <c:pt idx="17">
                  <c:v>983.61</c:v>
                </c:pt>
                <c:pt idx="18">
                  <c:v>984.69299999999998</c:v>
                </c:pt>
                <c:pt idx="19">
                  <c:v>984.82399999999996</c:v>
                </c:pt>
                <c:pt idx="20">
                  <c:v>985.53</c:v>
                </c:pt>
                <c:pt idx="21">
                  <c:v>986.721</c:v>
                </c:pt>
                <c:pt idx="22">
                  <c:v>987.77700000000004</c:v>
                </c:pt>
                <c:pt idx="23">
                  <c:v>987.26199999999983</c:v>
                </c:pt>
                <c:pt idx="24">
                  <c:v>986.66099999999983</c:v>
                </c:pt>
                <c:pt idx="25">
                  <c:v>984.21</c:v>
                </c:pt>
                <c:pt idx="26">
                  <c:v>982.80199999999991</c:v>
                </c:pt>
                <c:pt idx="27">
                  <c:v>982.702</c:v>
                </c:pt>
                <c:pt idx="28">
                  <c:v>981.82299999999987</c:v>
                </c:pt>
                <c:pt idx="29">
                  <c:v>982.21199999999999</c:v>
                </c:pt>
                <c:pt idx="30">
                  <c:v>982.71600000000001</c:v>
                </c:pt>
              </c:numCache>
            </c:numRef>
          </c:val>
          <c:smooth val="0"/>
        </c:ser>
        <c:ser>
          <c:idx val="3"/>
          <c:order val="2"/>
          <c:tx>
            <c:v>Noah LSM</c:v>
          </c:tx>
          <c:marker>
            <c:symbol val="none"/>
          </c:marker>
          <c:cat>
            <c:strRef>
              <c:f>Sheet2!$F$3:$F$33</c:f>
              <c:strCache>
                <c:ptCount val="31"/>
                <c:pt idx="0">
                  <c:v>08/19/00Z</c:v>
                </c:pt>
                <c:pt idx="6">
                  <c:v>08/19/06Z</c:v>
                </c:pt>
                <c:pt idx="12">
                  <c:v>08/19/12Z</c:v>
                </c:pt>
                <c:pt idx="18">
                  <c:v>08/19/18Z</c:v>
                </c:pt>
                <c:pt idx="24">
                  <c:v>08/20/00Z</c:v>
                </c:pt>
                <c:pt idx="30">
                  <c:v>08/20/06Z</c:v>
                </c:pt>
              </c:strCache>
            </c:strRef>
          </c:cat>
          <c:val>
            <c:numRef>
              <c:f>Sheet2!$T$3:$T$33</c:f>
              <c:numCache>
                <c:formatCode>General</c:formatCode>
                <c:ptCount val="31"/>
                <c:pt idx="0">
                  <c:v>998.00699999999983</c:v>
                </c:pt>
                <c:pt idx="1">
                  <c:v>982.91599999999994</c:v>
                </c:pt>
                <c:pt idx="2">
                  <c:v>983.09900000000005</c:v>
                </c:pt>
                <c:pt idx="3">
                  <c:v>984.09400000000005</c:v>
                </c:pt>
                <c:pt idx="4">
                  <c:v>982.90199999999993</c:v>
                </c:pt>
                <c:pt idx="5">
                  <c:v>981.78500000000008</c:v>
                </c:pt>
                <c:pt idx="6">
                  <c:v>981.58500000000004</c:v>
                </c:pt>
                <c:pt idx="7">
                  <c:v>983.00099999999998</c:v>
                </c:pt>
                <c:pt idx="8">
                  <c:v>981.88499999999999</c:v>
                </c:pt>
                <c:pt idx="9">
                  <c:v>982.82499999999993</c:v>
                </c:pt>
                <c:pt idx="10">
                  <c:v>982.64</c:v>
                </c:pt>
                <c:pt idx="11">
                  <c:v>983.7</c:v>
                </c:pt>
                <c:pt idx="12">
                  <c:v>984.601</c:v>
                </c:pt>
                <c:pt idx="13">
                  <c:v>985.16800000000001</c:v>
                </c:pt>
                <c:pt idx="14">
                  <c:v>985.149</c:v>
                </c:pt>
                <c:pt idx="15">
                  <c:v>984.923</c:v>
                </c:pt>
                <c:pt idx="16">
                  <c:v>984.18299999999999</c:v>
                </c:pt>
                <c:pt idx="17">
                  <c:v>983.91499999999996</c:v>
                </c:pt>
                <c:pt idx="18">
                  <c:v>983.85399999999993</c:v>
                </c:pt>
                <c:pt idx="19">
                  <c:v>984.24300000000005</c:v>
                </c:pt>
                <c:pt idx="20">
                  <c:v>984.41599999999994</c:v>
                </c:pt>
                <c:pt idx="21">
                  <c:v>984.64300000000003</c:v>
                </c:pt>
                <c:pt idx="22">
                  <c:v>985.3309999999999</c:v>
                </c:pt>
                <c:pt idx="23">
                  <c:v>985.4319999999999</c:v>
                </c:pt>
                <c:pt idx="24">
                  <c:v>985.577</c:v>
                </c:pt>
                <c:pt idx="25">
                  <c:v>985.18200000000002</c:v>
                </c:pt>
                <c:pt idx="26">
                  <c:v>985.72</c:v>
                </c:pt>
                <c:pt idx="27">
                  <c:v>985.36699999999985</c:v>
                </c:pt>
                <c:pt idx="28">
                  <c:v>985.94499999999994</c:v>
                </c:pt>
                <c:pt idx="29">
                  <c:v>985.83900000000006</c:v>
                </c:pt>
                <c:pt idx="30">
                  <c:v>986.03199999999993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8649344"/>
        <c:axId val="28650880"/>
      </c:lineChart>
      <c:catAx>
        <c:axId val="28649344"/>
        <c:scaling>
          <c:orientation val="minMax"/>
        </c:scaling>
        <c:delete val="0"/>
        <c:axPos val="b"/>
        <c:majorTickMark val="none"/>
        <c:minorTickMark val="out"/>
        <c:tickLblPos val="nextTo"/>
        <c:txPr>
          <a:bodyPr rot="-2700000"/>
          <a:lstStyle/>
          <a:p>
            <a:pPr>
              <a:defRPr/>
            </a:pPr>
            <a:endParaRPr lang="en-US"/>
          </a:p>
        </c:txPr>
        <c:crossAx val="28650880"/>
        <c:crosses val="autoZero"/>
        <c:auto val="1"/>
        <c:lblAlgn val="ctr"/>
        <c:lblOffset val="100"/>
        <c:noMultiLvlLbl val="0"/>
      </c:catAx>
      <c:valAx>
        <c:axId val="28650880"/>
        <c:scaling>
          <c:orientation val="minMax"/>
          <c:min val="98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Min</a:t>
                </a:r>
                <a:r>
                  <a:rPr lang="en-US" baseline="0"/>
                  <a:t> SLP (mb)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2864934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Fay D02/9km</a:t>
            </a:r>
            <a:r>
              <a:rPr lang="en-US" baseline="0" dirty="0"/>
              <a:t> Noah LSM </a:t>
            </a:r>
            <a:r>
              <a:rPr lang="en-US" baseline="0" dirty="0" smtClean="0"/>
              <a:t>Land Changes </a:t>
            </a:r>
            <a:r>
              <a:rPr lang="en-US" dirty="0" smtClean="0"/>
              <a:t>Min </a:t>
            </a:r>
            <a:r>
              <a:rPr lang="en-US" dirty="0"/>
              <a:t>Sea Level Pressure over</a:t>
            </a:r>
            <a:r>
              <a:rPr lang="en-US" baseline="0" dirty="0"/>
              <a:t> Time</a:t>
            </a:r>
            <a:endParaRPr lang="en-US" dirty="0"/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Best Track</c:v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Sheet2!$F$3:$F$33</c:f>
              <c:strCache>
                <c:ptCount val="31"/>
                <c:pt idx="0">
                  <c:v>08/19/00Z</c:v>
                </c:pt>
                <c:pt idx="6">
                  <c:v>08/19/06Z</c:v>
                </c:pt>
                <c:pt idx="12">
                  <c:v>08/19/12Z</c:v>
                </c:pt>
                <c:pt idx="18">
                  <c:v>08/19/18Z</c:v>
                </c:pt>
                <c:pt idx="24">
                  <c:v>08/20/00Z</c:v>
                </c:pt>
                <c:pt idx="30">
                  <c:v>08/20/06Z</c:v>
                </c:pt>
              </c:strCache>
            </c:strRef>
          </c:cat>
          <c:val>
            <c:numRef>
              <c:f>Sheet2!$G$3:$G$33</c:f>
              <c:numCache>
                <c:formatCode>General</c:formatCode>
                <c:ptCount val="31"/>
                <c:pt idx="0">
                  <c:v>997</c:v>
                </c:pt>
                <c:pt idx="6">
                  <c:v>994</c:v>
                </c:pt>
                <c:pt idx="12">
                  <c:v>988</c:v>
                </c:pt>
                <c:pt idx="18">
                  <c:v>986</c:v>
                </c:pt>
                <c:pt idx="24">
                  <c:v>988</c:v>
                </c:pt>
                <c:pt idx="30">
                  <c:v>992</c:v>
                </c:pt>
              </c:numCache>
            </c:numRef>
          </c:val>
          <c:smooth val="0"/>
        </c:ser>
        <c:ser>
          <c:idx val="1"/>
          <c:order val="1"/>
          <c:tx>
            <c:v>Noah</c:v>
          </c:tx>
          <c:marker>
            <c:symbol val="none"/>
          </c:marker>
          <c:cat>
            <c:strRef>
              <c:f>Sheet2!$F$3:$F$33</c:f>
              <c:strCache>
                <c:ptCount val="31"/>
                <c:pt idx="0">
                  <c:v>08/19/00Z</c:v>
                </c:pt>
                <c:pt idx="6">
                  <c:v>08/19/06Z</c:v>
                </c:pt>
                <c:pt idx="12">
                  <c:v>08/19/12Z</c:v>
                </c:pt>
                <c:pt idx="18">
                  <c:v>08/19/18Z</c:v>
                </c:pt>
                <c:pt idx="24">
                  <c:v>08/20/00Z</c:v>
                </c:pt>
                <c:pt idx="30">
                  <c:v>08/20/06Z</c:v>
                </c:pt>
              </c:strCache>
            </c:strRef>
          </c:cat>
          <c:val>
            <c:numRef>
              <c:f>Sheet2!$T$3:$T$33</c:f>
              <c:numCache>
                <c:formatCode>General</c:formatCode>
                <c:ptCount val="31"/>
                <c:pt idx="0">
                  <c:v>998.00699999999983</c:v>
                </c:pt>
                <c:pt idx="1">
                  <c:v>982.91599999999994</c:v>
                </c:pt>
                <c:pt idx="2">
                  <c:v>983.09900000000005</c:v>
                </c:pt>
                <c:pt idx="3">
                  <c:v>984.09400000000005</c:v>
                </c:pt>
                <c:pt idx="4">
                  <c:v>982.90199999999993</c:v>
                </c:pt>
                <c:pt idx="5">
                  <c:v>981.78500000000008</c:v>
                </c:pt>
                <c:pt idx="6">
                  <c:v>981.58500000000004</c:v>
                </c:pt>
                <c:pt idx="7">
                  <c:v>983.00099999999998</c:v>
                </c:pt>
                <c:pt idx="8">
                  <c:v>981.88499999999999</c:v>
                </c:pt>
                <c:pt idx="9">
                  <c:v>982.82499999999993</c:v>
                </c:pt>
                <c:pt idx="10">
                  <c:v>982.64</c:v>
                </c:pt>
                <c:pt idx="11">
                  <c:v>983.7</c:v>
                </c:pt>
                <c:pt idx="12">
                  <c:v>984.601</c:v>
                </c:pt>
                <c:pt idx="13">
                  <c:v>985.16800000000001</c:v>
                </c:pt>
                <c:pt idx="14">
                  <c:v>985.149</c:v>
                </c:pt>
                <c:pt idx="15">
                  <c:v>984.923</c:v>
                </c:pt>
                <c:pt idx="16">
                  <c:v>984.18299999999999</c:v>
                </c:pt>
                <c:pt idx="17">
                  <c:v>983.91499999999996</c:v>
                </c:pt>
                <c:pt idx="18">
                  <c:v>983.85399999999993</c:v>
                </c:pt>
                <c:pt idx="19">
                  <c:v>984.24300000000005</c:v>
                </c:pt>
                <c:pt idx="20">
                  <c:v>984.41599999999994</c:v>
                </c:pt>
                <c:pt idx="21">
                  <c:v>984.64300000000003</c:v>
                </c:pt>
                <c:pt idx="22">
                  <c:v>985.3309999999999</c:v>
                </c:pt>
                <c:pt idx="23">
                  <c:v>985.4319999999999</c:v>
                </c:pt>
                <c:pt idx="24">
                  <c:v>985.577</c:v>
                </c:pt>
                <c:pt idx="25">
                  <c:v>985.18200000000002</c:v>
                </c:pt>
                <c:pt idx="26">
                  <c:v>985.72</c:v>
                </c:pt>
                <c:pt idx="27">
                  <c:v>985.36699999999985</c:v>
                </c:pt>
                <c:pt idx="28">
                  <c:v>985.94499999999994</c:v>
                </c:pt>
                <c:pt idx="29">
                  <c:v>985.83900000000006</c:v>
                </c:pt>
                <c:pt idx="30">
                  <c:v>986.03199999999993</c:v>
                </c:pt>
              </c:numCache>
            </c:numRef>
          </c:val>
          <c:smooth val="0"/>
        </c:ser>
        <c:ser>
          <c:idx val="2"/>
          <c:order val="2"/>
          <c:tx>
            <c:v>No Wet</c:v>
          </c:tx>
          <c:spPr>
            <a:ln>
              <a:solidFill>
                <a:srgbClr val="FFC000"/>
              </a:solidFill>
            </a:ln>
          </c:spPr>
          <c:marker>
            <c:symbol val="none"/>
          </c:marker>
          <c:cat>
            <c:strRef>
              <c:f>Sheet2!$F$3:$F$33</c:f>
              <c:strCache>
                <c:ptCount val="31"/>
                <c:pt idx="0">
                  <c:v>08/19/00Z</c:v>
                </c:pt>
                <c:pt idx="6">
                  <c:v>08/19/06Z</c:v>
                </c:pt>
                <c:pt idx="12">
                  <c:v>08/19/12Z</c:v>
                </c:pt>
                <c:pt idx="18">
                  <c:v>08/19/18Z</c:v>
                </c:pt>
                <c:pt idx="24">
                  <c:v>08/20/00Z</c:v>
                </c:pt>
                <c:pt idx="30">
                  <c:v>08/20/06Z</c:v>
                </c:pt>
              </c:strCache>
            </c:strRef>
          </c:cat>
          <c:val>
            <c:numRef>
              <c:f>Sheet2!$V$3:$V$33</c:f>
              <c:numCache>
                <c:formatCode>General</c:formatCode>
                <c:ptCount val="31"/>
                <c:pt idx="0">
                  <c:v>998.00699999999983</c:v>
                </c:pt>
                <c:pt idx="1">
                  <c:v>982.92</c:v>
                </c:pt>
                <c:pt idx="2">
                  <c:v>983.09199999999998</c:v>
                </c:pt>
                <c:pt idx="3">
                  <c:v>984.10400000000004</c:v>
                </c:pt>
                <c:pt idx="4">
                  <c:v>982.899</c:v>
                </c:pt>
                <c:pt idx="5">
                  <c:v>981.81899999999996</c:v>
                </c:pt>
                <c:pt idx="6">
                  <c:v>981.577</c:v>
                </c:pt>
                <c:pt idx="7">
                  <c:v>983.05799999999988</c:v>
                </c:pt>
                <c:pt idx="8">
                  <c:v>981.90599999999984</c:v>
                </c:pt>
                <c:pt idx="9">
                  <c:v>982.90099999999984</c:v>
                </c:pt>
                <c:pt idx="10">
                  <c:v>982.70100000000002</c:v>
                </c:pt>
                <c:pt idx="11">
                  <c:v>983.53899999999999</c:v>
                </c:pt>
                <c:pt idx="12">
                  <c:v>984.73800000000017</c:v>
                </c:pt>
                <c:pt idx="13">
                  <c:v>985.423</c:v>
                </c:pt>
                <c:pt idx="14">
                  <c:v>985.47900000000004</c:v>
                </c:pt>
                <c:pt idx="15">
                  <c:v>985.09799999999996</c:v>
                </c:pt>
                <c:pt idx="16">
                  <c:v>984.48900000000003</c:v>
                </c:pt>
                <c:pt idx="17">
                  <c:v>984.19200000000001</c:v>
                </c:pt>
                <c:pt idx="18">
                  <c:v>984.28400000000011</c:v>
                </c:pt>
                <c:pt idx="19">
                  <c:v>984.34199999999987</c:v>
                </c:pt>
                <c:pt idx="20">
                  <c:v>985.38300000000004</c:v>
                </c:pt>
                <c:pt idx="21">
                  <c:v>985.81999999999994</c:v>
                </c:pt>
                <c:pt idx="22">
                  <c:v>985.92899999999997</c:v>
                </c:pt>
                <c:pt idx="23">
                  <c:v>986.36699999999985</c:v>
                </c:pt>
                <c:pt idx="24">
                  <c:v>986.42899999999997</c:v>
                </c:pt>
                <c:pt idx="25">
                  <c:v>986.14</c:v>
                </c:pt>
                <c:pt idx="26">
                  <c:v>986.53699999999992</c:v>
                </c:pt>
                <c:pt idx="27">
                  <c:v>986.27100000000007</c:v>
                </c:pt>
                <c:pt idx="28">
                  <c:v>986.56099999999992</c:v>
                </c:pt>
                <c:pt idx="29">
                  <c:v>986.26599999999996</c:v>
                </c:pt>
                <c:pt idx="30">
                  <c:v>986.47799999999984</c:v>
                </c:pt>
              </c:numCache>
            </c:numRef>
          </c:val>
          <c:smooth val="0"/>
        </c:ser>
        <c:ser>
          <c:idx val="3"/>
          <c:order val="3"/>
          <c:tx>
            <c:v>No Lake</c:v>
          </c:tx>
          <c:spPr>
            <a:ln>
              <a:solidFill>
                <a:srgbClr val="00B0F0"/>
              </a:solidFill>
              <a:prstDash val="sysDot"/>
            </a:ln>
          </c:spPr>
          <c:marker>
            <c:symbol val="none"/>
          </c:marker>
          <c:cat>
            <c:strRef>
              <c:f>Sheet2!$F$3:$F$33</c:f>
              <c:strCache>
                <c:ptCount val="31"/>
                <c:pt idx="0">
                  <c:v>08/19/00Z</c:v>
                </c:pt>
                <c:pt idx="6">
                  <c:v>08/19/06Z</c:v>
                </c:pt>
                <c:pt idx="12">
                  <c:v>08/19/12Z</c:v>
                </c:pt>
                <c:pt idx="18">
                  <c:v>08/19/18Z</c:v>
                </c:pt>
                <c:pt idx="24">
                  <c:v>08/20/00Z</c:v>
                </c:pt>
                <c:pt idx="30">
                  <c:v>08/20/06Z</c:v>
                </c:pt>
              </c:strCache>
            </c:strRef>
          </c:cat>
          <c:val>
            <c:numRef>
              <c:f>Sheet2!$X$3:$X$33</c:f>
              <c:numCache>
                <c:formatCode>General</c:formatCode>
                <c:ptCount val="31"/>
                <c:pt idx="0">
                  <c:v>998.00699999999983</c:v>
                </c:pt>
                <c:pt idx="1">
                  <c:v>982.91599999999994</c:v>
                </c:pt>
                <c:pt idx="2">
                  <c:v>983.08399999999995</c:v>
                </c:pt>
                <c:pt idx="3">
                  <c:v>984.09100000000001</c:v>
                </c:pt>
                <c:pt idx="4">
                  <c:v>982.90099999999984</c:v>
                </c:pt>
                <c:pt idx="5">
                  <c:v>981.79500000000007</c:v>
                </c:pt>
                <c:pt idx="6">
                  <c:v>981.601</c:v>
                </c:pt>
                <c:pt idx="7">
                  <c:v>983.03899999999999</c:v>
                </c:pt>
                <c:pt idx="8">
                  <c:v>981.91399999999999</c:v>
                </c:pt>
                <c:pt idx="9">
                  <c:v>982.83499999999992</c:v>
                </c:pt>
                <c:pt idx="10">
                  <c:v>982.67000000000007</c:v>
                </c:pt>
                <c:pt idx="11">
                  <c:v>983.726</c:v>
                </c:pt>
                <c:pt idx="12">
                  <c:v>984.72699999999998</c:v>
                </c:pt>
                <c:pt idx="13">
                  <c:v>985.3069999999999</c:v>
                </c:pt>
                <c:pt idx="14">
                  <c:v>985.31499999999994</c:v>
                </c:pt>
                <c:pt idx="15">
                  <c:v>985.04599999999994</c:v>
                </c:pt>
                <c:pt idx="16">
                  <c:v>984.34099999999989</c:v>
                </c:pt>
                <c:pt idx="17">
                  <c:v>984.13699999999983</c:v>
                </c:pt>
                <c:pt idx="18">
                  <c:v>984.20799999999997</c:v>
                </c:pt>
                <c:pt idx="19">
                  <c:v>984.07299999999998</c:v>
                </c:pt>
                <c:pt idx="20">
                  <c:v>985.47299999999996</c:v>
                </c:pt>
                <c:pt idx="21">
                  <c:v>985.6</c:v>
                </c:pt>
                <c:pt idx="22">
                  <c:v>985.84999999999991</c:v>
                </c:pt>
                <c:pt idx="23">
                  <c:v>986.3309999999999</c:v>
                </c:pt>
                <c:pt idx="24">
                  <c:v>986.39499999999998</c:v>
                </c:pt>
                <c:pt idx="25">
                  <c:v>986.14400000000001</c:v>
                </c:pt>
                <c:pt idx="26">
                  <c:v>986.50199999999984</c:v>
                </c:pt>
                <c:pt idx="27">
                  <c:v>986.35899999999992</c:v>
                </c:pt>
                <c:pt idx="28">
                  <c:v>986.64300000000003</c:v>
                </c:pt>
                <c:pt idx="29">
                  <c:v>986.50699999999983</c:v>
                </c:pt>
                <c:pt idx="30">
                  <c:v>986.78500000000008</c:v>
                </c:pt>
              </c:numCache>
            </c:numRef>
          </c:val>
          <c:smooth val="0"/>
        </c:ser>
        <c:ser>
          <c:idx val="4"/>
          <c:order val="4"/>
          <c:tx>
            <c:v>No Glades</c:v>
          </c:tx>
          <c:spPr>
            <a:ln>
              <a:solidFill>
                <a:srgbClr val="92D050"/>
              </a:solidFill>
              <a:prstDash val="sysDash"/>
            </a:ln>
          </c:spPr>
          <c:marker>
            <c:symbol val="none"/>
          </c:marker>
          <c:cat>
            <c:strRef>
              <c:f>Sheet2!$F$3:$F$33</c:f>
              <c:strCache>
                <c:ptCount val="31"/>
                <c:pt idx="0">
                  <c:v>08/19/00Z</c:v>
                </c:pt>
                <c:pt idx="6">
                  <c:v>08/19/06Z</c:v>
                </c:pt>
                <c:pt idx="12">
                  <c:v>08/19/12Z</c:v>
                </c:pt>
                <c:pt idx="18">
                  <c:v>08/19/18Z</c:v>
                </c:pt>
                <c:pt idx="24">
                  <c:v>08/20/00Z</c:v>
                </c:pt>
                <c:pt idx="30">
                  <c:v>08/20/06Z</c:v>
                </c:pt>
              </c:strCache>
            </c:strRef>
          </c:cat>
          <c:val>
            <c:numRef>
              <c:f>Sheet2!$Z$3:$Z$33</c:f>
              <c:numCache>
                <c:formatCode>General</c:formatCode>
                <c:ptCount val="31"/>
                <c:pt idx="0">
                  <c:v>998.00699999999983</c:v>
                </c:pt>
                <c:pt idx="1">
                  <c:v>982.91899999999998</c:v>
                </c:pt>
                <c:pt idx="2">
                  <c:v>983.09699999999998</c:v>
                </c:pt>
                <c:pt idx="3">
                  <c:v>984.10599999999999</c:v>
                </c:pt>
                <c:pt idx="4">
                  <c:v>982.92599999999993</c:v>
                </c:pt>
                <c:pt idx="5">
                  <c:v>981.82199999999989</c:v>
                </c:pt>
                <c:pt idx="6">
                  <c:v>981.59</c:v>
                </c:pt>
                <c:pt idx="7">
                  <c:v>983.01400000000001</c:v>
                </c:pt>
                <c:pt idx="8">
                  <c:v>981.89400000000001</c:v>
                </c:pt>
                <c:pt idx="9">
                  <c:v>982.85799999999972</c:v>
                </c:pt>
                <c:pt idx="10">
                  <c:v>982.64699999999993</c:v>
                </c:pt>
                <c:pt idx="11">
                  <c:v>983.49199999999996</c:v>
                </c:pt>
                <c:pt idx="12">
                  <c:v>984.58799999999997</c:v>
                </c:pt>
                <c:pt idx="13">
                  <c:v>985.23900000000003</c:v>
                </c:pt>
                <c:pt idx="14">
                  <c:v>985.29000000000008</c:v>
                </c:pt>
                <c:pt idx="15">
                  <c:v>985.024</c:v>
                </c:pt>
                <c:pt idx="16">
                  <c:v>984.32399999999996</c:v>
                </c:pt>
                <c:pt idx="17">
                  <c:v>983.97900000000004</c:v>
                </c:pt>
                <c:pt idx="18">
                  <c:v>983.97299999999996</c:v>
                </c:pt>
                <c:pt idx="19">
                  <c:v>983.928</c:v>
                </c:pt>
                <c:pt idx="20">
                  <c:v>984.48400000000004</c:v>
                </c:pt>
                <c:pt idx="21">
                  <c:v>984.68400000000008</c:v>
                </c:pt>
                <c:pt idx="22">
                  <c:v>985.52599999999984</c:v>
                </c:pt>
                <c:pt idx="23">
                  <c:v>985.56299999999987</c:v>
                </c:pt>
                <c:pt idx="24">
                  <c:v>985.56599999999992</c:v>
                </c:pt>
                <c:pt idx="25">
                  <c:v>985.16599999999994</c:v>
                </c:pt>
                <c:pt idx="26">
                  <c:v>985.65</c:v>
                </c:pt>
                <c:pt idx="27">
                  <c:v>985.53499999999997</c:v>
                </c:pt>
                <c:pt idx="28">
                  <c:v>985.96199999999988</c:v>
                </c:pt>
                <c:pt idx="29">
                  <c:v>986.048</c:v>
                </c:pt>
                <c:pt idx="30">
                  <c:v>986.17499999999995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0274304"/>
        <c:axId val="30275840"/>
      </c:lineChart>
      <c:catAx>
        <c:axId val="30274304"/>
        <c:scaling>
          <c:orientation val="minMax"/>
        </c:scaling>
        <c:delete val="0"/>
        <c:axPos val="b"/>
        <c:majorTickMark val="none"/>
        <c:minorTickMark val="out"/>
        <c:tickLblPos val="nextTo"/>
        <c:crossAx val="30275840"/>
        <c:crosses val="autoZero"/>
        <c:auto val="1"/>
        <c:lblAlgn val="ctr"/>
        <c:lblOffset val="100"/>
        <c:noMultiLvlLbl val="0"/>
      </c:catAx>
      <c:valAx>
        <c:axId val="30275840"/>
        <c:scaling>
          <c:orientation val="minMax"/>
          <c:min val="98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Min</a:t>
                </a:r>
                <a:r>
                  <a:rPr lang="en-US" baseline="0"/>
                  <a:t> SLP (mb)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3027430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Fay D02/9km</a:t>
            </a:r>
            <a:r>
              <a:rPr lang="en-US" baseline="0" dirty="0"/>
              <a:t> Noah LSM Ensemble </a:t>
            </a:r>
            <a:r>
              <a:rPr lang="en-US" dirty="0" smtClean="0"/>
              <a:t>Mean </a:t>
            </a:r>
            <a:r>
              <a:rPr lang="en-US" dirty="0"/>
              <a:t>Sea Level Pressure over</a:t>
            </a:r>
            <a:r>
              <a:rPr lang="en-US" baseline="0" dirty="0"/>
              <a:t> Time</a:t>
            </a:r>
            <a:endParaRPr lang="en-US" dirty="0"/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Best Track</c:v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Sheet2!$F$9:$F$39</c:f>
              <c:strCache>
                <c:ptCount val="31"/>
                <c:pt idx="0">
                  <c:v>08/19/00Z</c:v>
                </c:pt>
                <c:pt idx="6">
                  <c:v>08/19/06Z</c:v>
                </c:pt>
                <c:pt idx="12">
                  <c:v>08/19/12Z</c:v>
                </c:pt>
                <c:pt idx="18">
                  <c:v>08/19/18Z</c:v>
                </c:pt>
                <c:pt idx="24">
                  <c:v>08/20/00Z</c:v>
                </c:pt>
                <c:pt idx="30">
                  <c:v>08/20/06Z</c:v>
                </c:pt>
              </c:strCache>
            </c:strRef>
          </c:cat>
          <c:val>
            <c:numRef>
              <c:f>Sheet2!$G$9:$G$39</c:f>
              <c:numCache>
                <c:formatCode>General</c:formatCode>
                <c:ptCount val="31"/>
                <c:pt idx="0">
                  <c:v>997</c:v>
                </c:pt>
                <c:pt idx="6">
                  <c:v>994</c:v>
                </c:pt>
                <c:pt idx="12">
                  <c:v>988</c:v>
                </c:pt>
                <c:pt idx="18">
                  <c:v>986</c:v>
                </c:pt>
                <c:pt idx="24">
                  <c:v>988</c:v>
                </c:pt>
                <c:pt idx="30">
                  <c:v>992</c:v>
                </c:pt>
              </c:numCache>
            </c:numRef>
          </c:val>
          <c:smooth val="0"/>
        </c:ser>
        <c:ser>
          <c:idx val="1"/>
          <c:order val="1"/>
          <c:tx>
            <c:v>Noah</c:v>
          </c:tx>
          <c:marker>
            <c:symbol val="none"/>
          </c:marker>
          <c:cat>
            <c:strRef>
              <c:f>Sheet2!$F$9:$F$39</c:f>
              <c:strCache>
                <c:ptCount val="31"/>
                <c:pt idx="0">
                  <c:v>08/19/00Z</c:v>
                </c:pt>
                <c:pt idx="6">
                  <c:v>08/19/06Z</c:v>
                </c:pt>
                <c:pt idx="12">
                  <c:v>08/19/12Z</c:v>
                </c:pt>
                <c:pt idx="18">
                  <c:v>08/19/18Z</c:v>
                </c:pt>
                <c:pt idx="24">
                  <c:v>08/20/00Z</c:v>
                </c:pt>
                <c:pt idx="30">
                  <c:v>08/20/06Z</c:v>
                </c:pt>
              </c:strCache>
            </c:strRef>
          </c:cat>
          <c:val>
            <c:numRef>
              <c:f>Sheet2!$T$9:$T$39</c:f>
              <c:numCache>
                <c:formatCode>General</c:formatCode>
                <c:ptCount val="31"/>
                <c:pt idx="0">
                  <c:v>998.00699999999995</c:v>
                </c:pt>
                <c:pt idx="1">
                  <c:v>982.91600000000005</c:v>
                </c:pt>
                <c:pt idx="2">
                  <c:v>983.09900000000005</c:v>
                </c:pt>
                <c:pt idx="3">
                  <c:v>984.09400000000005</c:v>
                </c:pt>
                <c:pt idx="4">
                  <c:v>982.90200000000004</c:v>
                </c:pt>
                <c:pt idx="5">
                  <c:v>981.78499999999997</c:v>
                </c:pt>
                <c:pt idx="6">
                  <c:v>981.58500000000004</c:v>
                </c:pt>
                <c:pt idx="7">
                  <c:v>983.00099999999998</c:v>
                </c:pt>
                <c:pt idx="8">
                  <c:v>981.88499999999999</c:v>
                </c:pt>
                <c:pt idx="9">
                  <c:v>982.82500000000005</c:v>
                </c:pt>
                <c:pt idx="10">
                  <c:v>982.64</c:v>
                </c:pt>
                <c:pt idx="11">
                  <c:v>983.7</c:v>
                </c:pt>
                <c:pt idx="12">
                  <c:v>984.601</c:v>
                </c:pt>
                <c:pt idx="13">
                  <c:v>985.16800000000001</c:v>
                </c:pt>
                <c:pt idx="14">
                  <c:v>985.149</c:v>
                </c:pt>
                <c:pt idx="15">
                  <c:v>984.923</c:v>
                </c:pt>
                <c:pt idx="16">
                  <c:v>984.18299999999999</c:v>
                </c:pt>
                <c:pt idx="17">
                  <c:v>983.91499999999996</c:v>
                </c:pt>
                <c:pt idx="18">
                  <c:v>983.85400000000004</c:v>
                </c:pt>
                <c:pt idx="19">
                  <c:v>984.24300000000005</c:v>
                </c:pt>
                <c:pt idx="20">
                  <c:v>984.41600000000005</c:v>
                </c:pt>
                <c:pt idx="21">
                  <c:v>984.64300000000003</c:v>
                </c:pt>
                <c:pt idx="22">
                  <c:v>985.33100000000002</c:v>
                </c:pt>
                <c:pt idx="23">
                  <c:v>985.43200000000002</c:v>
                </c:pt>
                <c:pt idx="24">
                  <c:v>985.577</c:v>
                </c:pt>
                <c:pt idx="25">
                  <c:v>985.18200000000002</c:v>
                </c:pt>
                <c:pt idx="26">
                  <c:v>985.72</c:v>
                </c:pt>
                <c:pt idx="27">
                  <c:v>985.36699999999996</c:v>
                </c:pt>
                <c:pt idx="28">
                  <c:v>985.94500000000005</c:v>
                </c:pt>
                <c:pt idx="29">
                  <c:v>985.83900000000006</c:v>
                </c:pt>
                <c:pt idx="30">
                  <c:v>986.03200000000004</c:v>
                </c:pt>
              </c:numCache>
            </c:numRef>
          </c:val>
          <c:smooth val="0"/>
        </c:ser>
        <c:ser>
          <c:idx val="2"/>
          <c:order val="2"/>
          <c:tx>
            <c:v>No Wet</c:v>
          </c:tx>
          <c:spPr>
            <a:ln>
              <a:solidFill>
                <a:srgbClr val="FFC000"/>
              </a:solidFill>
            </a:ln>
          </c:spPr>
          <c:marker>
            <c:symbol val="none"/>
          </c:marker>
          <c:cat>
            <c:strRef>
              <c:f>Sheet2!$F$9:$F$39</c:f>
              <c:strCache>
                <c:ptCount val="31"/>
                <c:pt idx="0">
                  <c:v>08/19/00Z</c:v>
                </c:pt>
                <c:pt idx="6">
                  <c:v>08/19/06Z</c:v>
                </c:pt>
                <c:pt idx="12">
                  <c:v>08/19/12Z</c:v>
                </c:pt>
                <c:pt idx="18">
                  <c:v>08/19/18Z</c:v>
                </c:pt>
                <c:pt idx="24">
                  <c:v>08/20/00Z</c:v>
                </c:pt>
                <c:pt idx="30">
                  <c:v>08/20/06Z</c:v>
                </c:pt>
              </c:strCache>
            </c:strRef>
          </c:cat>
          <c:val>
            <c:numRef>
              <c:f>Sheet2!$V$9:$V$39</c:f>
              <c:numCache>
                <c:formatCode>General</c:formatCode>
                <c:ptCount val="31"/>
                <c:pt idx="0">
                  <c:v>998.00699999999995</c:v>
                </c:pt>
                <c:pt idx="1">
                  <c:v>982.92</c:v>
                </c:pt>
                <c:pt idx="2">
                  <c:v>983.09199999999998</c:v>
                </c:pt>
                <c:pt idx="3">
                  <c:v>984.10400000000004</c:v>
                </c:pt>
                <c:pt idx="4">
                  <c:v>982.899</c:v>
                </c:pt>
                <c:pt idx="5">
                  <c:v>981.81899999999996</c:v>
                </c:pt>
                <c:pt idx="6">
                  <c:v>981.577</c:v>
                </c:pt>
                <c:pt idx="7">
                  <c:v>983.05799999999999</c:v>
                </c:pt>
                <c:pt idx="8">
                  <c:v>981.90599999999995</c:v>
                </c:pt>
                <c:pt idx="9">
                  <c:v>982.90099999999995</c:v>
                </c:pt>
                <c:pt idx="10">
                  <c:v>982.70100000000002</c:v>
                </c:pt>
                <c:pt idx="11">
                  <c:v>983.53899999999999</c:v>
                </c:pt>
                <c:pt idx="12">
                  <c:v>984.73800000000006</c:v>
                </c:pt>
                <c:pt idx="13">
                  <c:v>985.423</c:v>
                </c:pt>
                <c:pt idx="14">
                  <c:v>985.47900000000004</c:v>
                </c:pt>
                <c:pt idx="15">
                  <c:v>985.09799999999996</c:v>
                </c:pt>
                <c:pt idx="16">
                  <c:v>984.48900000000003</c:v>
                </c:pt>
                <c:pt idx="17">
                  <c:v>984.19200000000001</c:v>
                </c:pt>
                <c:pt idx="18">
                  <c:v>984.28399999999999</c:v>
                </c:pt>
                <c:pt idx="19">
                  <c:v>984.34199999999998</c:v>
                </c:pt>
                <c:pt idx="20">
                  <c:v>985.38300000000004</c:v>
                </c:pt>
                <c:pt idx="21">
                  <c:v>985.82</c:v>
                </c:pt>
                <c:pt idx="22">
                  <c:v>985.92899999999997</c:v>
                </c:pt>
                <c:pt idx="23">
                  <c:v>986.36699999999996</c:v>
                </c:pt>
                <c:pt idx="24">
                  <c:v>986.42899999999997</c:v>
                </c:pt>
                <c:pt idx="25">
                  <c:v>986.14</c:v>
                </c:pt>
                <c:pt idx="26">
                  <c:v>986.53700000000003</c:v>
                </c:pt>
                <c:pt idx="27">
                  <c:v>986.27099999999996</c:v>
                </c:pt>
                <c:pt idx="28">
                  <c:v>986.56100000000004</c:v>
                </c:pt>
                <c:pt idx="29">
                  <c:v>986.26599999999996</c:v>
                </c:pt>
                <c:pt idx="30">
                  <c:v>986.47799999999995</c:v>
                </c:pt>
              </c:numCache>
            </c:numRef>
          </c:val>
          <c:smooth val="0"/>
        </c:ser>
        <c:ser>
          <c:idx val="3"/>
          <c:order val="3"/>
          <c:tx>
            <c:v>No Lake</c:v>
          </c:tx>
          <c:spPr>
            <a:ln>
              <a:solidFill>
                <a:srgbClr val="00B0F0"/>
              </a:solidFill>
              <a:prstDash val="sysDot"/>
            </a:ln>
          </c:spPr>
          <c:marker>
            <c:symbol val="none"/>
          </c:marker>
          <c:cat>
            <c:strRef>
              <c:f>Sheet2!$F$9:$F$39</c:f>
              <c:strCache>
                <c:ptCount val="31"/>
                <c:pt idx="0">
                  <c:v>08/19/00Z</c:v>
                </c:pt>
                <c:pt idx="6">
                  <c:v>08/19/06Z</c:v>
                </c:pt>
                <c:pt idx="12">
                  <c:v>08/19/12Z</c:v>
                </c:pt>
                <c:pt idx="18">
                  <c:v>08/19/18Z</c:v>
                </c:pt>
                <c:pt idx="24">
                  <c:v>08/20/00Z</c:v>
                </c:pt>
                <c:pt idx="30">
                  <c:v>08/20/06Z</c:v>
                </c:pt>
              </c:strCache>
            </c:strRef>
          </c:cat>
          <c:val>
            <c:numRef>
              <c:f>Sheet2!$X$9:$X$39</c:f>
              <c:numCache>
                <c:formatCode>General</c:formatCode>
                <c:ptCount val="31"/>
                <c:pt idx="0">
                  <c:v>998.00699999999995</c:v>
                </c:pt>
                <c:pt idx="1">
                  <c:v>982.91600000000005</c:v>
                </c:pt>
                <c:pt idx="2">
                  <c:v>983.08399999999995</c:v>
                </c:pt>
                <c:pt idx="3">
                  <c:v>984.09100000000001</c:v>
                </c:pt>
                <c:pt idx="4">
                  <c:v>982.90099999999995</c:v>
                </c:pt>
                <c:pt idx="5">
                  <c:v>981.79499999999996</c:v>
                </c:pt>
                <c:pt idx="6">
                  <c:v>981.601</c:v>
                </c:pt>
                <c:pt idx="7">
                  <c:v>983.03899999999999</c:v>
                </c:pt>
                <c:pt idx="8">
                  <c:v>981.91399999999999</c:v>
                </c:pt>
                <c:pt idx="9">
                  <c:v>982.83500000000004</c:v>
                </c:pt>
                <c:pt idx="10">
                  <c:v>982.67</c:v>
                </c:pt>
                <c:pt idx="11">
                  <c:v>983.726</c:v>
                </c:pt>
                <c:pt idx="12">
                  <c:v>984.72699999999998</c:v>
                </c:pt>
                <c:pt idx="13">
                  <c:v>985.30700000000002</c:v>
                </c:pt>
                <c:pt idx="14">
                  <c:v>985.31500000000005</c:v>
                </c:pt>
                <c:pt idx="15">
                  <c:v>985.04600000000005</c:v>
                </c:pt>
                <c:pt idx="16">
                  <c:v>984.34100000000001</c:v>
                </c:pt>
                <c:pt idx="17">
                  <c:v>984.13699999999994</c:v>
                </c:pt>
                <c:pt idx="18">
                  <c:v>984.20799999999997</c:v>
                </c:pt>
                <c:pt idx="19">
                  <c:v>984.07299999999998</c:v>
                </c:pt>
                <c:pt idx="20">
                  <c:v>985.47299999999996</c:v>
                </c:pt>
                <c:pt idx="21">
                  <c:v>985.6</c:v>
                </c:pt>
                <c:pt idx="22">
                  <c:v>985.85</c:v>
                </c:pt>
                <c:pt idx="23">
                  <c:v>986.33100000000002</c:v>
                </c:pt>
                <c:pt idx="24">
                  <c:v>986.39499999999998</c:v>
                </c:pt>
                <c:pt idx="25">
                  <c:v>986.14400000000001</c:v>
                </c:pt>
                <c:pt idx="26">
                  <c:v>986.50199999999995</c:v>
                </c:pt>
                <c:pt idx="27">
                  <c:v>986.35900000000004</c:v>
                </c:pt>
                <c:pt idx="28">
                  <c:v>986.64300000000003</c:v>
                </c:pt>
                <c:pt idx="29">
                  <c:v>986.50699999999995</c:v>
                </c:pt>
                <c:pt idx="30">
                  <c:v>986.78499999999997</c:v>
                </c:pt>
              </c:numCache>
            </c:numRef>
          </c:val>
          <c:smooth val="0"/>
        </c:ser>
        <c:ser>
          <c:idx val="4"/>
          <c:order val="4"/>
          <c:tx>
            <c:v>No Glades</c:v>
          </c:tx>
          <c:spPr>
            <a:ln>
              <a:solidFill>
                <a:srgbClr val="92D050"/>
              </a:solidFill>
              <a:prstDash val="sysDash"/>
            </a:ln>
          </c:spPr>
          <c:marker>
            <c:symbol val="none"/>
          </c:marker>
          <c:cat>
            <c:strRef>
              <c:f>Sheet2!$F$9:$F$39</c:f>
              <c:strCache>
                <c:ptCount val="31"/>
                <c:pt idx="0">
                  <c:v>08/19/00Z</c:v>
                </c:pt>
                <c:pt idx="6">
                  <c:v>08/19/06Z</c:v>
                </c:pt>
                <c:pt idx="12">
                  <c:v>08/19/12Z</c:v>
                </c:pt>
                <c:pt idx="18">
                  <c:v>08/19/18Z</c:v>
                </c:pt>
                <c:pt idx="24">
                  <c:v>08/20/00Z</c:v>
                </c:pt>
                <c:pt idx="30">
                  <c:v>08/20/06Z</c:v>
                </c:pt>
              </c:strCache>
            </c:strRef>
          </c:cat>
          <c:val>
            <c:numRef>
              <c:f>Sheet2!$Z$9:$Z$39</c:f>
              <c:numCache>
                <c:formatCode>General</c:formatCode>
                <c:ptCount val="31"/>
                <c:pt idx="0">
                  <c:v>998.00699999999995</c:v>
                </c:pt>
                <c:pt idx="1">
                  <c:v>982.91899999999998</c:v>
                </c:pt>
                <c:pt idx="2">
                  <c:v>983.09699999999998</c:v>
                </c:pt>
                <c:pt idx="3">
                  <c:v>984.10599999999999</c:v>
                </c:pt>
                <c:pt idx="4">
                  <c:v>982.92600000000004</c:v>
                </c:pt>
                <c:pt idx="5">
                  <c:v>981.822</c:v>
                </c:pt>
                <c:pt idx="6">
                  <c:v>981.59</c:v>
                </c:pt>
                <c:pt idx="7">
                  <c:v>983.01400000000001</c:v>
                </c:pt>
                <c:pt idx="8">
                  <c:v>981.89400000000001</c:v>
                </c:pt>
                <c:pt idx="9">
                  <c:v>982.85799999999995</c:v>
                </c:pt>
                <c:pt idx="10">
                  <c:v>982.64700000000005</c:v>
                </c:pt>
                <c:pt idx="11">
                  <c:v>983.49199999999996</c:v>
                </c:pt>
                <c:pt idx="12">
                  <c:v>984.58799999999997</c:v>
                </c:pt>
                <c:pt idx="13">
                  <c:v>985.23900000000003</c:v>
                </c:pt>
                <c:pt idx="14">
                  <c:v>985.29</c:v>
                </c:pt>
                <c:pt idx="15">
                  <c:v>985.024</c:v>
                </c:pt>
                <c:pt idx="16">
                  <c:v>984.32399999999996</c:v>
                </c:pt>
                <c:pt idx="17">
                  <c:v>983.97900000000004</c:v>
                </c:pt>
                <c:pt idx="18">
                  <c:v>983.97299999999996</c:v>
                </c:pt>
                <c:pt idx="19">
                  <c:v>983.928</c:v>
                </c:pt>
                <c:pt idx="20">
                  <c:v>984.48400000000004</c:v>
                </c:pt>
                <c:pt idx="21">
                  <c:v>984.68399999999997</c:v>
                </c:pt>
                <c:pt idx="22">
                  <c:v>985.52599999999995</c:v>
                </c:pt>
                <c:pt idx="23">
                  <c:v>985.56299999999999</c:v>
                </c:pt>
                <c:pt idx="24">
                  <c:v>985.56600000000003</c:v>
                </c:pt>
                <c:pt idx="25">
                  <c:v>985.16600000000005</c:v>
                </c:pt>
                <c:pt idx="26">
                  <c:v>985.65</c:v>
                </c:pt>
                <c:pt idx="27">
                  <c:v>985.53499999999997</c:v>
                </c:pt>
                <c:pt idx="28">
                  <c:v>985.96199999999999</c:v>
                </c:pt>
                <c:pt idx="29">
                  <c:v>986.048</c:v>
                </c:pt>
                <c:pt idx="30">
                  <c:v>986.17499999999995</c:v>
                </c:pt>
              </c:numCache>
            </c:numRef>
          </c:val>
          <c:smooth val="0"/>
        </c:ser>
        <c:ser>
          <c:idx val="5"/>
          <c:order val="5"/>
          <c:tx>
            <c:v>YSU</c:v>
          </c:tx>
          <c:spPr>
            <a:ln>
              <a:solidFill>
                <a:schemeClr val="accent6">
                  <a:lumMod val="60000"/>
                  <a:lumOff val="40000"/>
                </a:schemeClr>
              </a:solidFill>
            </a:ln>
          </c:spPr>
          <c:marker>
            <c:symbol val="none"/>
          </c:marker>
          <c:val>
            <c:numRef>
              <c:f>Sheet2!$AB$9:$AB$39</c:f>
              <c:numCache>
                <c:formatCode>General</c:formatCode>
                <c:ptCount val="31"/>
                <c:pt idx="0">
                  <c:v>998.00699999999995</c:v>
                </c:pt>
                <c:pt idx="1">
                  <c:v>982.97699999999998</c:v>
                </c:pt>
                <c:pt idx="2">
                  <c:v>983.13499999999999</c:v>
                </c:pt>
                <c:pt idx="3">
                  <c:v>982.18</c:v>
                </c:pt>
                <c:pt idx="4">
                  <c:v>982.16899999999998</c:v>
                </c:pt>
                <c:pt idx="5">
                  <c:v>980.65</c:v>
                </c:pt>
                <c:pt idx="6">
                  <c:v>980.71199999999999</c:v>
                </c:pt>
                <c:pt idx="7">
                  <c:v>982.85900000000004</c:v>
                </c:pt>
                <c:pt idx="8">
                  <c:v>981.47299999999996</c:v>
                </c:pt>
                <c:pt idx="9">
                  <c:v>983.45299999999997</c:v>
                </c:pt>
                <c:pt idx="10">
                  <c:v>983.48599999999999</c:v>
                </c:pt>
                <c:pt idx="11">
                  <c:v>984.05799999999999</c:v>
                </c:pt>
                <c:pt idx="12">
                  <c:v>985.69799999999998</c:v>
                </c:pt>
                <c:pt idx="13">
                  <c:v>985.84299999999996</c:v>
                </c:pt>
                <c:pt idx="14">
                  <c:v>985.09799999999996</c:v>
                </c:pt>
                <c:pt idx="15">
                  <c:v>985.42399999999998</c:v>
                </c:pt>
                <c:pt idx="16">
                  <c:v>985.36199999999997</c:v>
                </c:pt>
                <c:pt idx="17">
                  <c:v>987.005</c:v>
                </c:pt>
                <c:pt idx="18">
                  <c:v>987.11699999999996</c:v>
                </c:pt>
                <c:pt idx="19">
                  <c:v>987.33199999999999</c:v>
                </c:pt>
                <c:pt idx="20">
                  <c:v>987.88199999999995</c:v>
                </c:pt>
                <c:pt idx="21">
                  <c:v>988.55799999999999</c:v>
                </c:pt>
                <c:pt idx="22">
                  <c:v>989.58</c:v>
                </c:pt>
                <c:pt idx="23">
                  <c:v>990.40300000000002</c:v>
                </c:pt>
                <c:pt idx="24">
                  <c:v>991.23900000000003</c:v>
                </c:pt>
                <c:pt idx="25">
                  <c:v>991.44799999999998</c:v>
                </c:pt>
                <c:pt idx="26">
                  <c:v>991.54600000000005</c:v>
                </c:pt>
                <c:pt idx="27">
                  <c:v>991.779</c:v>
                </c:pt>
                <c:pt idx="28">
                  <c:v>992.19299999999998</c:v>
                </c:pt>
                <c:pt idx="29">
                  <c:v>992.01300000000003</c:v>
                </c:pt>
                <c:pt idx="30">
                  <c:v>992.452</c:v>
                </c:pt>
              </c:numCache>
            </c:numRef>
          </c:val>
          <c:smooth val="0"/>
        </c:ser>
        <c:ser>
          <c:idx val="6"/>
          <c:order val="6"/>
          <c:tx>
            <c:v>MYJ</c:v>
          </c:tx>
          <c:marker>
            <c:symbol val="none"/>
          </c:marker>
          <c:val>
            <c:numRef>
              <c:f>Sheet2!$AD$9:$AD$39</c:f>
              <c:numCache>
                <c:formatCode>General</c:formatCode>
                <c:ptCount val="31"/>
                <c:pt idx="0">
                  <c:v>998.00699999999995</c:v>
                </c:pt>
                <c:pt idx="1">
                  <c:v>983.05499999999995</c:v>
                </c:pt>
                <c:pt idx="2">
                  <c:v>983.41200000000003</c:v>
                </c:pt>
                <c:pt idx="3">
                  <c:v>983.86800000000005</c:v>
                </c:pt>
                <c:pt idx="4">
                  <c:v>982.93299999999999</c:v>
                </c:pt>
                <c:pt idx="5">
                  <c:v>981.73099999999999</c:v>
                </c:pt>
                <c:pt idx="6">
                  <c:v>982.327</c:v>
                </c:pt>
                <c:pt idx="7">
                  <c:v>983.33500000000004</c:v>
                </c:pt>
                <c:pt idx="8">
                  <c:v>983.78599999999994</c:v>
                </c:pt>
                <c:pt idx="9">
                  <c:v>985.14099999999996</c:v>
                </c:pt>
                <c:pt idx="10">
                  <c:v>985.58399999999995</c:v>
                </c:pt>
                <c:pt idx="11">
                  <c:v>986.404</c:v>
                </c:pt>
                <c:pt idx="12">
                  <c:v>987.52700000000004</c:v>
                </c:pt>
                <c:pt idx="13">
                  <c:v>987.44500000000005</c:v>
                </c:pt>
                <c:pt idx="14">
                  <c:v>987.12199999999996</c:v>
                </c:pt>
                <c:pt idx="15">
                  <c:v>988.02800000000002</c:v>
                </c:pt>
                <c:pt idx="16">
                  <c:v>987.42600000000004</c:v>
                </c:pt>
                <c:pt idx="17">
                  <c:v>986.99</c:v>
                </c:pt>
                <c:pt idx="18">
                  <c:v>987.95100000000002</c:v>
                </c:pt>
                <c:pt idx="19">
                  <c:v>989.45799999999997</c:v>
                </c:pt>
                <c:pt idx="20">
                  <c:v>990.57799999999997</c:v>
                </c:pt>
                <c:pt idx="21">
                  <c:v>991.47699999999998</c:v>
                </c:pt>
                <c:pt idx="22">
                  <c:v>992.47799999999995</c:v>
                </c:pt>
                <c:pt idx="23">
                  <c:v>993.125</c:v>
                </c:pt>
                <c:pt idx="24">
                  <c:v>993.54700000000003</c:v>
                </c:pt>
                <c:pt idx="25">
                  <c:v>993.56500000000005</c:v>
                </c:pt>
                <c:pt idx="26">
                  <c:v>993.72799999999995</c:v>
                </c:pt>
                <c:pt idx="27">
                  <c:v>993.90899999999999</c:v>
                </c:pt>
                <c:pt idx="28">
                  <c:v>994.14599999999996</c:v>
                </c:pt>
                <c:pt idx="29">
                  <c:v>993.84500000000003</c:v>
                </c:pt>
                <c:pt idx="30">
                  <c:v>993.88699999999994</c:v>
                </c:pt>
              </c:numCache>
            </c:numRef>
          </c:val>
          <c:smooth val="0"/>
        </c:ser>
        <c:ser>
          <c:idx val="7"/>
          <c:order val="7"/>
          <c:tx>
            <c:v>6 Before</c:v>
          </c:tx>
          <c:marker>
            <c:symbol val="none"/>
          </c:marker>
          <c:val>
            <c:numRef>
              <c:f>Sheet2!$AG$9:$AG$39</c:f>
              <c:numCache>
                <c:formatCode>General</c:formatCode>
                <c:ptCount val="31"/>
                <c:pt idx="0">
                  <c:v>982.86400000000003</c:v>
                </c:pt>
                <c:pt idx="1">
                  <c:v>982.21799999999996</c:v>
                </c:pt>
                <c:pt idx="2">
                  <c:v>981.45799999999997</c:v>
                </c:pt>
                <c:pt idx="3">
                  <c:v>981.03300000000002</c:v>
                </c:pt>
                <c:pt idx="4">
                  <c:v>980.53599999999994</c:v>
                </c:pt>
                <c:pt idx="5">
                  <c:v>979.42499999999995</c:v>
                </c:pt>
                <c:pt idx="6">
                  <c:v>979.19600000000003</c:v>
                </c:pt>
                <c:pt idx="7">
                  <c:v>977.92</c:v>
                </c:pt>
                <c:pt idx="8">
                  <c:v>978.36</c:v>
                </c:pt>
                <c:pt idx="9">
                  <c:v>977.84100000000001</c:v>
                </c:pt>
                <c:pt idx="10">
                  <c:v>979.91800000000001</c:v>
                </c:pt>
                <c:pt idx="11">
                  <c:v>979.86800000000005</c:v>
                </c:pt>
                <c:pt idx="12">
                  <c:v>978.93200000000002</c:v>
                </c:pt>
                <c:pt idx="13">
                  <c:v>978.30700000000002</c:v>
                </c:pt>
                <c:pt idx="14">
                  <c:v>977.19399999999996</c:v>
                </c:pt>
                <c:pt idx="15">
                  <c:v>977.08799999999997</c:v>
                </c:pt>
                <c:pt idx="16">
                  <c:v>976.07799999999997</c:v>
                </c:pt>
                <c:pt idx="17">
                  <c:v>975.16899999999998</c:v>
                </c:pt>
                <c:pt idx="18">
                  <c:v>975.73800000000006</c:v>
                </c:pt>
                <c:pt idx="19">
                  <c:v>976.52300000000002</c:v>
                </c:pt>
                <c:pt idx="20">
                  <c:v>977.28599999999994</c:v>
                </c:pt>
                <c:pt idx="21">
                  <c:v>977.96699999999998</c:v>
                </c:pt>
                <c:pt idx="22">
                  <c:v>978.88499999999999</c:v>
                </c:pt>
                <c:pt idx="23">
                  <c:v>979.91</c:v>
                </c:pt>
                <c:pt idx="24">
                  <c:v>980.46699999999998</c:v>
                </c:pt>
                <c:pt idx="25">
                  <c:v>980.58900000000006</c:v>
                </c:pt>
                <c:pt idx="26">
                  <c:v>980.96600000000001</c:v>
                </c:pt>
                <c:pt idx="27">
                  <c:v>981.76800000000003</c:v>
                </c:pt>
                <c:pt idx="28">
                  <c:v>981.76199999999994</c:v>
                </c:pt>
                <c:pt idx="29">
                  <c:v>982.05100000000004</c:v>
                </c:pt>
                <c:pt idx="30">
                  <c:v>981.79399999999998</c:v>
                </c:pt>
              </c:numCache>
            </c:numRef>
          </c:val>
          <c:smooth val="0"/>
        </c:ser>
        <c:ser>
          <c:idx val="8"/>
          <c:order val="8"/>
          <c:tx>
            <c:v>6 After</c:v>
          </c:tx>
          <c:spPr>
            <a:ln>
              <a:solidFill>
                <a:schemeClr val="accent4">
                  <a:lumMod val="75000"/>
                </a:schemeClr>
              </a:solidFill>
            </a:ln>
          </c:spPr>
          <c:marker>
            <c:symbol val="none"/>
          </c:marker>
          <c:val>
            <c:numRef>
              <c:f>Sheet2!$AJ$9:$AJ$39</c:f>
              <c:numCache>
                <c:formatCode>General</c:formatCode>
                <c:ptCount val="31"/>
                <c:pt idx="6">
                  <c:v>994.005</c:v>
                </c:pt>
                <c:pt idx="7">
                  <c:v>987.41</c:v>
                </c:pt>
                <c:pt idx="8">
                  <c:v>987.654</c:v>
                </c:pt>
                <c:pt idx="9">
                  <c:v>987.46799999999996</c:v>
                </c:pt>
                <c:pt idx="10">
                  <c:v>987.52099999999996</c:v>
                </c:pt>
                <c:pt idx="11">
                  <c:v>988.601</c:v>
                </c:pt>
                <c:pt idx="12">
                  <c:v>989.52200000000005</c:v>
                </c:pt>
                <c:pt idx="13">
                  <c:v>989.53599999999994</c:v>
                </c:pt>
                <c:pt idx="14">
                  <c:v>991.27499999999998</c:v>
                </c:pt>
                <c:pt idx="15">
                  <c:v>991.96100000000001</c:v>
                </c:pt>
                <c:pt idx="16">
                  <c:v>990.57100000000003</c:v>
                </c:pt>
                <c:pt idx="17">
                  <c:v>991.351</c:v>
                </c:pt>
                <c:pt idx="18">
                  <c:v>991.70899999999995</c:v>
                </c:pt>
                <c:pt idx="19">
                  <c:v>991.67499999999995</c:v>
                </c:pt>
                <c:pt idx="20">
                  <c:v>991.74300000000005</c:v>
                </c:pt>
                <c:pt idx="21">
                  <c:v>992.6</c:v>
                </c:pt>
                <c:pt idx="22">
                  <c:v>992.78200000000004</c:v>
                </c:pt>
                <c:pt idx="23">
                  <c:v>993.197</c:v>
                </c:pt>
                <c:pt idx="24">
                  <c:v>993.42399999999998</c:v>
                </c:pt>
                <c:pt idx="25">
                  <c:v>993.29300000000001</c:v>
                </c:pt>
                <c:pt idx="26">
                  <c:v>993.16</c:v>
                </c:pt>
                <c:pt idx="27">
                  <c:v>993.18399999999997</c:v>
                </c:pt>
                <c:pt idx="28">
                  <c:v>993.57100000000003</c:v>
                </c:pt>
                <c:pt idx="29">
                  <c:v>993.149</c:v>
                </c:pt>
                <c:pt idx="30">
                  <c:v>993.33900000000006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9425792"/>
        <c:axId val="69443968"/>
      </c:lineChart>
      <c:catAx>
        <c:axId val="69425792"/>
        <c:scaling>
          <c:orientation val="minMax"/>
        </c:scaling>
        <c:delete val="0"/>
        <c:axPos val="b"/>
        <c:majorTickMark val="none"/>
        <c:minorTickMark val="out"/>
        <c:tickLblPos val="nextTo"/>
        <c:crossAx val="69443968"/>
        <c:crosses val="autoZero"/>
        <c:auto val="1"/>
        <c:lblAlgn val="ctr"/>
        <c:lblOffset val="100"/>
        <c:noMultiLvlLbl val="0"/>
      </c:catAx>
      <c:valAx>
        <c:axId val="69443968"/>
        <c:scaling>
          <c:orientation val="minMax"/>
          <c:min val="975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Min</a:t>
                </a:r>
                <a:r>
                  <a:rPr lang="en-US" baseline="0"/>
                  <a:t> SLP (mb)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6942579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Fay D02/9km Noah LSM Ensemble Max Winds over Time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Best Track</c:v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Sheet2!$F$9:$F$39</c:f>
              <c:strCache>
                <c:ptCount val="31"/>
                <c:pt idx="0">
                  <c:v>08/19/00Z</c:v>
                </c:pt>
                <c:pt idx="6">
                  <c:v>08/19/06Z</c:v>
                </c:pt>
                <c:pt idx="12">
                  <c:v>08/19/12Z</c:v>
                </c:pt>
                <c:pt idx="18">
                  <c:v>08/19/18Z</c:v>
                </c:pt>
                <c:pt idx="24">
                  <c:v>08/20/00Z</c:v>
                </c:pt>
                <c:pt idx="30">
                  <c:v>08/20/06Z</c:v>
                </c:pt>
              </c:strCache>
            </c:strRef>
          </c:cat>
          <c:val>
            <c:numRef>
              <c:f>Sheet2!$H$9:$H$39</c:f>
              <c:numCache>
                <c:formatCode>General</c:formatCode>
                <c:ptCount val="31"/>
                <c:pt idx="0">
                  <c:v>50</c:v>
                </c:pt>
                <c:pt idx="6">
                  <c:v>55</c:v>
                </c:pt>
                <c:pt idx="12">
                  <c:v>55</c:v>
                </c:pt>
                <c:pt idx="18">
                  <c:v>60</c:v>
                </c:pt>
                <c:pt idx="24">
                  <c:v>55</c:v>
                </c:pt>
                <c:pt idx="30">
                  <c:v>50</c:v>
                </c:pt>
              </c:numCache>
            </c:numRef>
          </c:val>
          <c:smooth val="0"/>
        </c:ser>
        <c:ser>
          <c:idx val="1"/>
          <c:order val="1"/>
          <c:tx>
            <c:v>Noah LSM</c:v>
          </c:tx>
          <c:marker>
            <c:symbol val="none"/>
          </c:marker>
          <c:cat>
            <c:strRef>
              <c:f>Sheet2!$F$9:$F$39</c:f>
              <c:strCache>
                <c:ptCount val="31"/>
                <c:pt idx="0">
                  <c:v>08/19/00Z</c:v>
                </c:pt>
                <c:pt idx="6">
                  <c:v>08/19/06Z</c:v>
                </c:pt>
                <c:pt idx="12">
                  <c:v>08/19/12Z</c:v>
                </c:pt>
                <c:pt idx="18">
                  <c:v>08/19/18Z</c:v>
                </c:pt>
                <c:pt idx="24">
                  <c:v>08/20/00Z</c:v>
                </c:pt>
                <c:pt idx="30">
                  <c:v>08/20/06Z</c:v>
                </c:pt>
              </c:strCache>
            </c:strRef>
          </c:cat>
          <c:val>
            <c:numRef>
              <c:f>Sheet2!$U$9:$U$39</c:f>
              <c:numCache>
                <c:formatCode>General</c:formatCode>
                <c:ptCount val="31"/>
                <c:pt idx="0">
                  <c:v>50.765999999999998</c:v>
                </c:pt>
                <c:pt idx="1">
                  <c:v>53.515999999999998</c:v>
                </c:pt>
                <c:pt idx="2">
                  <c:v>53.06</c:v>
                </c:pt>
                <c:pt idx="3">
                  <c:v>54.411999999999999</c:v>
                </c:pt>
                <c:pt idx="4">
                  <c:v>59.137999999999998</c:v>
                </c:pt>
                <c:pt idx="5">
                  <c:v>59.04</c:v>
                </c:pt>
                <c:pt idx="6">
                  <c:v>56.917000000000002</c:v>
                </c:pt>
                <c:pt idx="7">
                  <c:v>57.966999999999999</c:v>
                </c:pt>
                <c:pt idx="8">
                  <c:v>53.408000000000001</c:v>
                </c:pt>
                <c:pt idx="9">
                  <c:v>50.354999999999997</c:v>
                </c:pt>
                <c:pt idx="10">
                  <c:v>53.012</c:v>
                </c:pt>
                <c:pt idx="11">
                  <c:v>52.643000000000001</c:v>
                </c:pt>
                <c:pt idx="12">
                  <c:v>55.286000000000001</c:v>
                </c:pt>
                <c:pt idx="13">
                  <c:v>56.715000000000003</c:v>
                </c:pt>
                <c:pt idx="14">
                  <c:v>54.378</c:v>
                </c:pt>
                <c:pt idx="15">
                  <c:v>52.962000000000003</c:v>
                </c:pt>
                <c:pt idx="16">
                  <c:v>52.222999999999999</c:v>
                </c:pt>
                <c:pt idx="17">
                  <c:v>52.838999999999999</c:v>
                </c:pt>
                <c:pt idx="18">
                  <c:v>52.707999999999998</c:v>
                </c:pt>
                <c:pt idx="19">
                  <c:v>51.561</c:v>
                </c:pt>
                <c:pt idx="20">
                  <c:v>50.113</c:v>
                </c:pt>
                <c:pt idx="21">
                  <c:v>50.420999999999999</c:v>
                </c:pt>
                <c:pt idx="22">
                  <c:v>51.5</c:v>
                </c:pt>
                <c:pt idx="23">
                  <c:v>52.555</c:v>
                </c:pt>
                <c:pt idx="24">
                  <c:v>55.262</c:v>
                </c:pt>
                <c:pt idx="25">
                  <c:v>53.963000000000001</c:v>
                </c:pt>
                <c:pt idx="26">
                  <c:v>51.723999999999997</c:v>
                </c:pt>
                <c:pt idx="27">
                  <c:v>49.271000000000001</c:v>
                </c:pt>
                <c:pt idx="28">
                  <c:v>46.048999999999999</c:v>
                </c:pt>
                <c:pt idx="29">
                  <c:v>44.69</c:v>
                </c:pt>
                <c:pt idx="30">
                  <c:v>45.387999999999998</c:v>
                </c:pt>
              </c:numCache>
            </c:numRef>
          </c:val>
          <c:smooth val="0"/>
        </c:ser>
        <c:ser>
          <c:idx val="2"/>
          <c:order val="2"/>
          <c:tx>
            <c:v>No Wet</c:v>
          </c:tx>
          <c:spPr>
            <a:ln>
              <a:solidFill>
                <a:srgbClr val="FFC000"/>
              </a:solidFill>
            </a:ln>
          </c:spPr>
          <c:marker>
            <c:symbol val="none"/>
          </c:marker>
          <c:cat>
            <c:strRef>
              <c:f>Sheet2!$F$9:$F$39</c:f>
              <c:strCache>
                <c:ptCount val="31"/>
                <c:pt idx="0">
                  <c:v>08/19/00Z</c:v>
                </c:pt>
                <c:pt idx="6">
                  <c:v>08/19/06Z</c:v>
                </c:pt>
                <c:pt idx="12">
                  <c:v>08/19/12Z</c:v>
                </c:pt>
                <c:pt idx="18">
                  <c:v>08/19/18Z</c:v>
                </c:pt>
                <c:pt idx="24">
                  <c:v>08/20/00Z</c:v>
                </c:pt>
                <c:pt idx="30">
                  <c:v>08/20/06Z</c:v>
                </c:pt>
              </c:strCache>
            </c:strRef>
          </c:cat>
          <c:val>
            <c:numRef>
              <c:f>Sheet2!$W$9:$W$39</c:f>
              <c:numCache>
                <c:formatCode>General</c:formatCode>
                <c:ptCount val="31"/>
                <c:pt idx="0">
                  <c:v>50.765999999999998</c:v>
                </c:pt>
                <c:pt idx="1">
                  <c:v>53.514000000000003</c:v>
                </c:pt>
                <c:pt idx="2">
                  <c:v>53.029000000000003</c:v>
                </c:pt>
                <c:pt idx="3">
                  <c:v>54.387</c:v>
                </c:pt>
                <c:pt idx="4">
                  <c:v>59.180999999999997</c:v>
                </c:pt>
                <c:pt idx="5">
                  <c:v>59.084000000000003</c:v>
                </c:pt>
                <c:pt idx="6">
                  <c:v>56.878999999999998</c:v>
                </c:pt>
                <c:pt idx="7">
                  <c:v>57.838000000000001</c:v>
                </c:pt>
                <c:pt idx="8">
                  <c:v>53.332999999999998</c:v>
                </c:pt>
                <c:pt idx="9">
                  <c:v>50.360999999999997</c:v>
                </c:pt>
                <c:pt idx="10">
                  <c:v>52.411000000000001</c:v>
                </c:pt>
                <c:pt idx="11">
                  <c:v>52.338000000000001</c:v>
                </c:pt>
                <c:pt idx="12">
                  <c:v>54.484000000000002</c:v>
                </c:pt>
                <c:pt idx="13">
                  <c:v>56.674999999999997</c:v>
                </c:pt>
                <c:pt idx="14">
                  <c:v>53.488</c:v>
                </c:pt>
                <c:pt idx="15">
                  <c:v>53.875999999999998</c:v>
                </c:pt>
                <c:pt idx="16">
                  <c:v>51.3</c:v>
                </c:pt>
                <c:pt idx="17">
                  <c:v>51.634999999999998</c:v>
                </c:pt>
                <c:pt idx="18">
                  <c:v>52.305999999999997</c:v>
                </c:pt>
                <c:pt idx="19">
                  <c:v>51.069000000000003</c:v>
                </c:pt>
                <c:pt idx="20">
                  <c:v>48.241999999999997</c:v>
                </c:pt>
                <c:pt idx="21">
                  <c:v>49.527000000000001</c:v>
                </c:pt>
                <c:pt idx="22">
                  <c:v>51.601999999999997</c:v>
                </c:pt>
                <c:pt idx="23">
                  <c:v>51.07</c:v>
                </c:pt>
                <c:pt idx="24">
                  <c:v>52.448</c:v>
                </c:pt>
                <c:pt idx="25">
                  <c:v>52.45</c:v>
                </c:pt>
                <c:pt idx="26">
                  <c:v>52.273000000000003</c:v>
                </c:pt>
                <c:pt idx="27">
                  <c:v>50.061999999999998</c:v>
                </c:pt>
                <c:pt idx="28">
                  <c:v>47.817999999999998</c:v>
                </c:pt>
                <c:pt idx="29">
                  <c:v>46.024000000000001</c:v>
                </c:pt>
                <c:pt idx="30">
                  <c:v>46.991999999999997</c:v>
                </c:pt>
              </c:numCache>
            </c:numRef>
          </c:val>
          <c:smooth val="0"/>
        </c:ser>
        <c:ser>
          <c:idx val="3"/>
          <c:order val="3"/>
          <c:tx>
            <c:v>No Lake</c:v>
          </c:tx>
          <c:spPr>
            <a:ln>
              <a:solidFill>
                <a:srgbClr val="00B0F0"/>
              </a:solidFill>
              <a:prstDash val="sysDot"/>
            </a:ln>
          </c:spPr>
          <c:marker>
            <c:symbol val="none"/>
          </c:marker>
          <c:cat>
            <c:strRef>
              <c:f>Sheet2!$F$9:$F$39</c:f>
              <c:strCache>
                <c:ptCount val="31"/>
                <c:pt idx="0">
                  <c:v>08/19/00Z</c:v>
                </c:pt>
                <c:pt idx="6">
                  <c:v>08/19/06Z</c:v>
                </c:pt>
                <c:pt idx="12">
                  <c:v>08/19/12Z</c:v>
                </c:pt>
                <c:pt idx="18">
                  <c:v>08/19/18Z</c:v>
                </c:pt>
                <c:pt idx="24">
                  <c:v>08/20/00Z</c:v>
                </c:pt>
                <c:pt idx="30">
                  <c:v>08/20/06Z</c:v>
                </c:pt>
              </c:strCache>
            </c:strRef>
          </c:cat>
          <c:val>
            <c:numRef>
              <c:f>Sheet2!$Y$9:$Y$39</c:f>
              <c:numCache>
                <c:formatCode>General</c:formatCode>
                <c:ptCount val="31"/>
                <c:pt idx="0">
                  <c:v>50.765999999999998</c:v>
                </c:pt>
                <c:pt idx="1">
                  <c:v>53.515000000000001</c:v>
                </c:pt>
                <c:pt idx="2">
                  <c:v>53.055999999999997</c:v>
                </c:pt>
                <c:pt idx="3">
                  <c:v>54.396000000000001</c:v>
                </c:pt>
                <c:pt idx="4">
                  <c:v>59.148000000000003</c:v>
                </c:pt>
                <c:pt idx="5">
                  <c:v>59.091999999999999</c:v>
                </c:pt>
                <c:pt idx="6">
                  <c:v>56.927</c:v>
                </c:pt>
                <c:pt idx="7">
                  <c:v>57.893000000000001</c:v>
                </c:pt>
                <c:pt idx="8">
                  <c:v>53.325000000000003</c:v>
                </c:pt>
                <c:pt idx="9">
                  <c:v>50.311</c:v>
                </c:pt>
                <c:pt idx="10">
                  <c:v>52.536000000000001</c:v>
                </c:pt>
                <c:pt idx="11">
                  <c:v>52.206000000000003</c:v>
                </c:pt>
                <c:pt idx="12">
                  <c:v>54.597999999999999</c:v>
                </c:pt>
                <c:pt idx="13">
                  <c:v>56.718000000000004</c:v>
                </c:pt>
                <c:pt idx="14">
                  <c:v>54.225000000000001</c:v>
                </c:pt>
                <c:pt idx="15">
                  <c:v>53.139000000000003</c:v>
                </c:pt>
                <c:pt idx="16">
                  <c:v>50.927</c:v>
                </c:pt>
                <c:pt idx="17">
                  <c:v>52.268999999999998</c:v>
                </c:pt>
                <c:pt idx="18">
                  <c:v>52.807000000000002</c:v>
                </c:pt>
                <c:pt idx="19">
                  <c:v>50.503999999999998</c:v>
                </c:pt>
                <c:pt idx="20">
                  <c:v>49.475999999999999</c:v>
                </c:pt>
                <c:pt idx="21">
                  <c:v>49.225000000000001</c:v>
                </c:pt>
                <c:pt idx="22">
                  <c:v>52.021000000000001</c:v>
                </c:pt>
                <c:pt idx="23">
                  <c:v>52.95</c:v>
                </c:pt>
                <c:pt idx="24">
                  <c:v>53.573999999999998</c:v>
                </c:pt>
                <c:pt idx="25">
                  <c:v>53.072000000000003</c:v>
                </c:pt>
                <c:pt idx="26">
                  <c:v>51.341000000000001</c:v>
                </c:pt>
                <c:pt idx="27">
                  <c:v>50.220999999999997</c:v>
                </c:pt>
                <c:pt idx="28">
                  <c:v>48.238</c:v>
                </c:pt>
                <c:pt idx="29">
                  <c:v>46.585000000000001</c:v>
                </c:pt>
                <c:pt idx="30">
                  <c:v>46.500999999999998</c:v>
                </c:pt>
              </c:numCache>
            </c:numRef>
          </c:val>
          <c:smooth val="0"/>
        </c:ser>
        <c:ser>
          <c:idx val="4"/>
          <c:order val="4"/>
          <c:tx>
            <c:v>No Glades</c:v>
          </c:tx>
          <c:spPr>
            <a:ln>
              <a:solidFill>
                <a:srgbClr val="92D050"/>
              </a:solidFill>
              <a:prstDash val="sysDash"/>
            </a:ln>
          </c:spPr>
          <c:marker>
            <c:symbol val="none"/>
          </c:marker>
          <c:cat>
            <c:strRef>
              <c:f>Sheet2!$F$9:$F$39</c:f>
              <c:strCache>
                <c:ptCount val="31"/>
                <c:pt idx="0">
                  <c:v>08/19/00Z</c:v>
                </c:pt>
                <c:pt idx="6">
                  <c:v>08/19/06Z</c:v>
                </c:pt>
                <c:pt idx="12">
                  <c:v>08/19/12Z</c:v>
                </c:pt>
                <c:pt idx="18">
                  <c:v>08/19/18Z</c:v>
                </c:pt>
                <c:pt idx="24">
                  <c:v>08/20/00Z</c:v>
                </c:pt>
                <c:pt idx="30">
                  <c:v>08/20/06Z</c:v>
                </c:pt>
              </c:strCache>
            </c:strRef>
          </c:cat>
          <c:val>
            <c:numRef>
              <c:f>Sheet2!$AA$9:$AA$39</c:f>
              <c:numCache>
                <c:formatCode>General</c:formatCode>
                <c:ptCount val="31"/>
                <c:pt idx="0">
                  <c:v>50.765999999999998</c:v>
                </c:pt>
                <c:pt idx="1">
                  <c:v>53.512</c:v>
                </c:pt>
                <c:pt idx="2">
                  <c:v>53.030999999999999</c:v>
                </c:pt>
                <c:pt idx="3">
                  <c:v>54.39</c:v>
                </c:pt>
                <c:pt idx="4">
                  <c:v>59.16</c:v>
                </c:pt>
                <c:pt idx="5">
                  <c:v>59.045999999999999</c:v>
                </c:pt>
                <c:pt idx="6">
                  <c:v>56.841000000000001</c:v>
                </c:pt>
                <c:pt idx="7">
                  <c:v>57.904000000000003</c:v>
                </c:pt>
                <c:pt idx="8">
                  <c:v>53.390999999999998</c:v>
                </c:pt>
                <c:pt idx="9">
                  <c:v>50.332999999999998</c:v>
                </c:pt>
                <c:pt idx="10">
                  <c:v>53.005000000000003</c:v>
                </c:pt>
                <c:pt idx="11">
                  <c:v>52.563000000000002</c:v>
                </c:pt>
                <c:pt idx="12">
                  <c:v>55.021999999999998</c:v>
                </c:pt>
                <c:pt idx="13">
                  <c:v>56.817</c:v>
                </c:pt>
                <c:pt idx="14">
                  <c:v>53.783999999999999</c:v>
                </c:pt>
                <c:pt idx="15">
                  <c:v>53.701999999999998</c:v>
                </c:pt>
                <c:pt idx="16">
                  <c:v>52.01</c:v>
                </c:pt>
                <c:pt idx="17">
                  <c:v>52.362000000000002</c:v>
                </c:pt>
                <c:pt idx="18">
                  <c:v>51.65</c:v>
                </c:pt>
                <c:pt idx="19">
                  <c:v>50.993000000000002</c:v>
                </c:pt>
                <c:pt idx="20">
                  <c:v>49.651000000000003</c:v>
                </c:pt>
                <c:pt idx="21">
                  <c:v>51.304000000000002</c:v>
                </c:pt>
                <c:pt idx="22">
                  <c:v>51.081000000000003</c:v>
                </c:pt>
                <c:pt idx="23">
                  <c:v>52.692</c:v>
                </c:pt>
                <c:pt idx="24">
                  <c:v>54.212000000000003</c:v>
                </c:pt>
                <c:pt idx="25">
                  <c:v>55.115000000000002</c:v>
                </c:pt>
                <c:pt idx="26">
                  <c:v>51.81</c:v>
                </c:pt>
                <c:pt idx="27">
                  <c:v>48.128999999999998</c:v>
                </c:pt>
                <c:pt idx="28">
                  <c:v>45.131999999999998</c:v>
                </c:pt>
                <c:pt idx="29">
                  <c:v>44.82</c:v>
                </c:pt>
                <c:pt idx="30">
                  <c:v>45.176000000000002</c:v>
                </c:pt>
              </c:numCache>
            </c:numRef>
          </c:val>
          <c:smooth val="0"/>
        </c:ser>
        <c:ser>
          <c:idx val="5"/>
          <c:order val="5"/>
          <c:tx>
            <c:v>YSU</c:v>
          </c:tx>
          <c:spPr>
            <a:ln>
              <a:solidFill>
                <a:srgbClr val="F79646">
                  <a:lumMod val="60000"/>
                  <a:lumOff val="40000"/>
                </a:srgbClr>
              </a:solidFill>
            </a:ln>
          </c:spPr>
          <c:marker>
            <c:symbol val="none"/>
          </c:marker>
          <c:val>
            <c:numRef>
              <c:f>Sheet2!$AC$9:$AC$39</c:f>
              <c:numCache>
                <c:formatCode>General</c:formatCode>
                <c:ptCount val="31"/>
                <c:pt idx="0">
                  <c:v>50.765999999999998</c:v>
                </c:pt>
                <c:pt idx="1">
                  <c:v>53.997999999999998</c:v>
                </c:pt>
                <c:pt idx="2">
                  <c:v>56.454000000000001</c:v>
                </c:pt>
                <c:pt idx="3">
                  <c:v>59.936999999999998</c:v>
                </c:pt>
                <c:pt idx="4">
                  <c:v>60.357999999999997</c:v>
                </c:pt>
                <c:pt idx="5">
                  <c:v>60.722999999999999</c:v>
                </c:pt>
                <c:pt idx="6">
                  <c:v>58.835000000000001</c:v>
                </c:pt>
                <c:pt idx="7">
                  <c:v>53.316000000000003</c:v>
                </c:pt>
                <c:pt idx="8">
                  <c:v>53.497999999999998</c:v>
                </c:pt>
                <c:pt idx="9">
                  <c:v>52.737000000000002</c:v>
                </c:pt>
                <c:pt idx="10">
                  <c:v>53.222999999999999</c:v>
                </c:pt>
                <c:pt idx="11">
                  <c:v>51.607999999999997</c:v>
                </c:pt>
                <c:pt idx="12">
                  <c:v>52.155000000000001</c:v>
                </c:pt>
                <c:pt idx="13">
                  <c:v>52.177999999999997</c:v>
                </c:pt>
                <c:pt idx="14">
                  <c:v>51.551000000000002</c:v>
                </c:pt>
                <c:pt idx="15">
                  <c:v>52.921999999999997</c:v>
                </c:pt>
                <c:pt idx="16">
                  <c:v>55.613</c:v>
                </c:pt>
                <c:pt idx="17">
                  <c:v>55.094000000000001</c:v>
                </c:pt>
                <c:pt idx="18">
                  <c:v>55.058</c:v>
                </c:pt>
                <c:pt idx="19">
                  <c:v>54.322000000000003</c:v>
                </c:pt>
                <c:pt idx="20">
                  <c:v>51.036999999999999</c:v>
                </c:pt>
                <c:pt idx="21">
                  <c:v>50.356999999999999</c:v>
                </c:pt>
                <c:pt idx="22">
                  <c:v>49.424999999999997</c:v>
                </c:pt>
                <c:pt idx="23">
                  <c:v>46.131</c:v>
                </c:pt>
                <c:pt idx="24">
                  <c:v>44.122999999999998</c:v>
                </c:pt>
                <c:pt idx="25">
                  <c:v>44.866</c:v>
                </c:pt>
                <c:pt idx="26">
                  <c:v>46.692999999999998</c:v>
                </c:pt>
                <c:pt idx="27">
                  <c:v>43.139000000000003</c:v>
                </c:pt>
                <c:pt idx="28">
                  <c:v>39.956000000000003</c:v>
                </c:pt>
                <c:pt idx="29">
                  <c:v>40.697000000000003</c:v>
                </c:pt>
                <c:pt idx="30">
                  <c:v>41.798000000000002</c:v>
                </c:pt>
              </c:numCache>
            </c:numRef>
          </c:val>
          <c:smooth val="0"/>
        </c:ser>
        <c:ser>
          <c:idx val="6"/>
          <c:order val="6"/>
          <c:tx>
            <c:v>MYJ</c:v>
          </c:tx>
          <c:marker>
            <c:symbol val="none"/>
          </c:marker>
          <c:val>
            <c:numRef>
              <c:f>Sheet2!$AE$9:$AE$39</c:f>
              <c:numCache>
                <c:formatCode>General</c:formatCode>
                <c:ptCount val="31"/>
                <c:pt idx="0">
                  <c:v>50.765999999999998</c:v>
                </c:pt>
                <c:pt idx="1">
                  <c:v>51.466999999999999</c:v>
                </c:pt>
                <c:pt idx="2">
                  <c:v>54.164999999999999</c:v>
                </c:pt>
                <c:pt idx="3">
                  <c:v>54.905999999999999</c:v>
                </c:pt>
                <c:pt idx="4">
                  <c:v>58.042999999999999</c:v>
                </c:pt>
                <c:pt idx="5">
                  <c:v>56.640999999999998</c:v>
                </c:pt>
                <c:pt idx="6">
                  <c:v>53.113999999999997</c:v>
                </c:pt>
                <c:pt idx="7">
                  <c:v>52.878999999999998</c:v>
                </c:pt>
                <c:pt idx="8">
                  <c:v>48.430999999999997</c:v>
                </c:pt>
                <c:pt idx="9">
                  <c:v>48.034999999999997</c:v>
                </c:pt>
                <c:pt idx="10">
                  <c:v>46.335000000000001</c:v>
                </c:pt>
                <c:pt idx="11">
                  <c:v>46.523000000000003</c:v>
                </c:pt>
                <c:pt idx="12">
                  <c:v>51.420999999999999</c:v>
                </c:pt>
                <c:pt idx="13">
                  <c:v>55.734999999999999</c:v>
                </c:pt>
                <c:pt idx="14">
                  <c:v>53.61</c:v>
                </c:pt>
                <c:pt idx="15">
                  <c:v>47.758000000000003</c:v>
                </c:pt>
                <c:pt idx="16">
                  <c:v>48.350999999999999</c:v>
                </c:pt>
                <c:pt idx="17">
                  <c:v>49.359000000000002</c:v>
                </c:pt>
                <c:pt idx="18">
                  <c:v>51.415999999999997</c:v>
                </c:pt>
                <c:pt idx="19">
                  <c:v>49.024999999999999</c:v>
                </c:pt>
                <c:pt idx="20">
                  <c:v>49.564</c:v>
                </c:pt>
                <c:pt idx="21">
                  <c:v>47.219000000000001</c:v>
                </c:pt>
                <c:pt idx="22">
                  <c:v>45.893999999999998</c:v>
                </c:pt>
                <c:pt idx="23">
                  <c:v>44.643999999999998</c:v>
                </c:pt>
                <c:pt idx="24">
                  <c:v>44.137</c:v>
                </c:pt>
                <c:pt idx="25">
                  <c:v>45.106999999999999</c:v>
                </c:pt>
                <c:pt idx="26">
                  <c:v>44.198</c:v>
                </c:pt>
                <c:pt idx="27">
                  <c:v>44.868000000000002</c:v>
                </c:pt>
                <c:pt idx="28">
                  <c:v>45.106999999999999</c:v>
                </c:pt>
                <c:pt idx="29">
                  <c:v>45.746000000000002</c:v>
                </c:pt>
                <c:pt idx="30">
                  <c:v>45.482999999999997</c:v>
                </c:pt>
              </c:numCache>
            </c:numRef>
          </c:val>
          <c:smooth val="0"/>
        </c:ser>
        <c:ser>
          <c:idx val="7"/>
          <c:order val="7"/>
          <c:tx>
            <c:v>6 Before</c:v>
          </c:tx>
          <c:marker>
            <c:symbol val="none"/>
          </c:marker>
          <c:val>
            <c:numRef>
              <c:f>Sheet2!$AH$9:$AH$39</c:f>
              <c:numCache>
                <c:formatCode>General</c:formatCode>
                <c:ptCount val="31"/>
                <c:pt idx="0">
                  <c:v>59.994</c:v>
                </c:pt>
                <c:pt idx="1">
                  <c:v>62.176000000000002</c:v>
                </c:pt>
                <c:pt idx="2">
                  <c:v>59.08</c:v>
                </c:pt>
                <c:pt idx="3">
                  <c:v>61.347999999999999</c:v>
                </c:pt>
                <c:pt idx="4">
                  <c:v>58.28</c:v>
                </c:pt>
                <c:pt idx="5">
                  <c:v>58.366999999999997</c:v>
                </c:pt>
                <c:pt idx="6">
                  <c:v>58.588999999999999</c:v>
                </c:pt>
                <c:pt idx="7">
                  <c:v>59.633000000000003</c:v>
                </c:pt>
                <c:pt idx="8">
                  <c:v>60.957000000000001</c:v>
                </c:pt>
                <c:pt idx="9">
                  <c:v>59.39</c:v>
                </c:pt>
                <c:pt idx="10">
                  <c:v>55.860999999999997</c:v>
                </c:pt>
                <c:pt idx="11">
                  <c:v>57.901000000000003</c:v>
                </c:pt>
                <c:pt idx="12">
                  <c:v>59.448999999999998</c:v>
                </c:pt>
                <c:pt idx="13">
                  <c:v>58.244999999999997</c:v>
                </c:pt>
                <c:pt idx="14">
                  <c:v>63.793999999999997</c:v>
                </c:pt>
                <c:pt idx="15">
                  <c:v>61.996000000000002</c:v>
                </c:pt>
                <c:pt idx="16">
                  <c:v>58.892000000000003</c:v>
                </c:pt>
                <c:pt idx="17">
                  <c:v>66.433000000000007</c:v>
                </c:pt>
                <c:pt idx="18">
                  <c:v>66.117999999999995</c:v>
                </c:pt>
                <c:pt idx="19">
                  <c:v>65.585999999999999</c:v>
                </c:pt>
                <c:pt idx="20">
                  <c:v>63.432000000000002</c:v>
                </c:pt>
                <c:pt idx="21">
                  <c:v>60.573999999999998</c:v>
                </c:pt>
                <c:pt idx="22">
                  <c:v>54.932000000000002</c:v>
                </c:pt>
                <c:pt idx="23">
                  <c:v>56.295000000000002</c:v>
                </c:pt>
                <c:pt idx="24">
                  <c:v>57.314</c:v>
                </c:pt>
                <c:pt idx="25">
                  <c:v>59.465000000000003</c:v>
                </c:pt>
                <c:pt idx="26">
                  <c:v>55.337000000000003</c:v>
                </c:pt>
                <c:pt idx="27">
                  <c:v>54.106999999999999</c:v>
                </c:pt>
                <c:pt idx="28">
                  <c:v>54.097000000000001</c:v>
                </c:pt>
                <c:pt idx="29">
                  <c:v>53.564999999999998</c:v>
                </c:pt>
                <c:pt idx="30">
                  <c:v>52.015999999999998</c:v>
                </c:pt>
              </c:numCache>
            </c:numRef>
          </c:val>
          <c:smooth val="0"/>
        </c:ser>
        <c:ser>
          <c:idx val="8"/>
          <c:order val="8"/>
          <c:tx>
            <c:v>6 After</c:v>
          </c:tx>
          <c:spPr>
            <a:ln>
              <a:solidFill>
                <a:srgbClr val="8064A2">
                  <a:lumMod val="75000"/>
                </a:srgbClr>
              </a:solidFill>
            </a:ln>
          </c:spPr>
          <c:marker>
            <c:symbol val="none"/>
          </c:marker>
          <c:val>
            <c:numRef>
              <c:f>Sheet2!$AK$9:$AK$39</c:f>
              <c:numCache>
                <c:formatCode>General</c:formatCode>
                <c:ptCount val="31"/>
                <c:pt idx="6">
                  <c:v>51.094999999999999</c:v>
                </c:pt>
                <c:pt idx="7">
                  <c:v>50.764000000000003</c:v>
                </c:pt>
                <c:pt idx="8">
                  <c:v>51.002000000000002</c:v>
                </c:pt>
                <c:pt idx="9">
                  <c:v>50.77</c:v>
                </c:pt>
                <c:pt idx="10">
                  <c:v>51.070999999999998</c:v>
                </c:pt>
                <c:pt idx="11">
                  <c:v>48.383000000000003</c:v>
                </c:pt>
                <c:pt idx="12">
                  <c:v>52.768999999999998</c:v>
                </c:pt>
                <c:pt idx="13">
                  <c:v>51.399000000000001</c:v>
                </c:pt>
                <c:pt idx="14">
                  <c:v>40.195999999999998</c:v>
                </c:pt>
                <c:pt idx="15">
                  <c:v>39.783000000000001</c:v>
                </c:pt>
                <c:pt idx="16">
                  <c:v>44.390999999999998</c:v>
                </c:pt>
                <c:pt idx="17">
                  <c:v>43.308999999999997</c:v>
                </c:pt>
                <c:pt idx="18">
                  <c:v>41.314</c:v>
                </c:pt>
                <c:pt idx="19">
                  <c:v>39.655999999999999</c:v>
                </c:pt>
                <c:pt idx="20">
                  <c:v>40.613999999999997</c:v>
                </c:pt>
                <c:pt idx="21">
                  <c:v>39.817999999999998</c:v>
                </c:pt>
                <c:pt idx="22">
                  <c:v>37.753999999999998</c:v>
                </c:pt>
                <c:pt idx="23">
                  <c:v>37.713000000000001</c:v>
                </c:pt>
                <c:pt idx="24">
                  <c:v>38.430999999999997</c:v>
                </c:pt>
                <c:pt idx="25">
                  <c:v>37.426000000000002</c:v>
                </c:pt>
                <c:pt idx="26">
                  <c:v>41.372</c:v>
                </c:pt>
                <c:pt idx="27">
                  <c:v>35.567999999999998</c:v>
                </c:pt>
                <c:pt idx="28">
                  <c:v>36.104999999999997</c:v>
                </c:pt>
                <c:pt idx="29">
                  <c:v>36.491</c:v>
                </c:pt>
                <c:pt idx="30">
                  <c:v>37.598999999999997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9545984"/>
        <c:axId val="69547520"/>
      </c:lineChart>
      <c:catAx>
        <c:axId val="69545984"/>
        <c:scaling>
          <c:orientation val="minMax"/>
        </c:scaling>
        <c:delete val="0"/>
        <c:axPos val="b"/>
        <c:majorTickMark val="none"/>
        <c:minorTickMark val="out"/>
        <c:tickLblPos val="nextTo"/>
        <c:txPr>
          <a:bodyPr rot="-2700000"/>
          <a:lstStyle/>
          <a:p>
            <a:pPr>
              <a:defRPr/>
            </a:pPr>
            <a:endParaRPr lang="en-US"/>
          </a:p>
        </c:txPr>
        <c:crossAx val="69547520"/>
        <c:crosses val="autoZero"/>
        <c:auto val="1"/>
        <c:lblAlgn val="ctr"/>
        <c:lblOffset val="100"/>
        <c:noMultiLvlLbl val="0"/>
      </c:catAx>
      <c:valAx>
        <c:axId val="69547520"/>
        <c:scaling>
          <c:orientation val="minMax"/>
          <c:min val="35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V</a:t>
                </a:r>
                <a:r>
                  <a:rPr lang="en-US" baseline="0"/>
                  <a:t> max (kt)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6954598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47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0.31353</cdr:x>
      <cdr:y>0.76423</cdr:y>
    </cdr:from>
    <cdr:to>
      <cdr:x>0.86929</cdr:x>
      <cdr:y>0.76748</cdr:y>
    </cdr:to>
    <cdr:sp macro="" textlink="">
      <cdr:nvSpPr>
        <cdr:cNvPr id="7" name="Straight Connector 6"/>
        <cdr:cNvSpPr/>
      </cdr:nvSpPr>
      <cdr:spPr>
        <a:xfrm xmlns:a="http://schemas.openxmlformats.org/drawingml/2006/main">
          <a:off x="3267075" y="2238375"/>
          <a:ext cx="5791200" cy="9525"/>
        </a:xfrm>
        <a:prstGeom xmlns:a="http://schemas.openxmlformats.org/drawingml/2006/main" prst="line">
          <a:avLst/>
        </a:prstGeom>
        <a:ln xmlns:a="http://schemas.openxmlformats.org/drawingml/2006/main" w="25400">
          <a:solidFill>
            <a:srgbClr val="00B05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0.33333</cdr:x>
      <cdr:y>0.73529</cdr:y>
    </cdr:from>
    <cdr:to>
      <cdr:x>0.85154</cdr:x>
      <cdr:y>0.73919</cdr:y>
    </cdr:to>
    <cdr:sp macro="" textlink="">
      <cdr:nvSpPr>
        <cdr:cNvPr id="5" name="Straight Connector 4"/>
        <cdr:cNvSpPr/>
      </cdr:nvSpPr>
      <cdr:spPr>
        <a:xfrm xmlns:a="http://schemas.openxmlformats.org/drawingml/2006/main">
          <a:off x="3048000" y="1905000"/>
          <a:ext cx="4738512" cy="10104"/>
        </a:xfrm>
        <a:prstGeom xmlns:a="http://schemas.openxmlformats.org/drawingml/2006/main" prst="line">
          <a:avLst/>
        </a:prstGeom>
        <a:ln xmlns:a="http://schemas.openxmlformats.org/drawingml/2006/main" w="25400">
          <a:solidFill>
            <a:srgbClr val="00B05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0.33333</cdr:x>
      <cdr:y>0.75</cdr:y>
    </cdr:from>
    <cdr:to>
      <cdr:x>0.85358</cdr:x>
      <cdr:y>0.75405</cdr:y>
    </cdr:to>
    <cdr:sp macro="" textlink="">
      <cdr:nvSpPr>
        <cdr:cNvPr id="3" name="Straight Connector 2"/>
        <cdr:cNvSpPr/>
      </cdr:nvSpPr>
      <cdr:spPr>
        <a:xfrm xmlns:a="http://schemas.openxmlformats.org/drawingml/2006/main">
          <a:off x="3048000" y="2057400"/>
          <a:ext cx="4757166" cy="11110"/>
        </a:xfrm>
        <a:prstGeom xmlns:a="http://schemas.openxmlformats.org/drawingml/2006/main" prst="line">
          <a:avLst/>
        </a:prstGeom>
        <a:ln xmlns:a="http://schemas.openxmlformats.org/drawingml/2006/main" w="25400">
          <a:solidFill>
            <a:srgbClr val="00B05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0.32942</cdr:x>
      <cdr:y>0.91026</cdr:y>
    </cdr:from>
    <cdr:to>
      <cdr:x>0.84967</cdr:x>
      <cdr:y>0.91431</cdr:y>
    </cdr:to>
    <cdr:sp macro="" textlink="">
      <cdr:nvSpPr>
        <cdr:cNvPr id="3" name="Straight Connector 2"/>
        <cdr:cNvSpPr/>
      </cdr:nvSpPr>
      <cdr:spPr>
        <a:xfrm xmlns:a="http://schemas.openxmlformats.org/drawingml/2006/main">
          <a:off x="2943225" y="3212307"/>
          <a:ext cx="4648147" cy="14293"/>
        </a:xfrm>
        <a:prstGeom xmlns:a="http://schemas.openxmlformats.org/drawingml/2006/main" prst="line">
          <a:avLst/>
        </a:prstGeom>
        <a:ln xmlns:a="http://schemas.openxmlformats.org/drawingml/2006/main" w="25400">
          <a:solidFill>
            <a:srgbClr val="00B05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0.30833</cdr:x>
      <cdr:y>0.79176</cdr:y>
    </cdr:from>
    <cdr:to>
      <cdr:x>0.86409</cdr:x>
      <cdr:y>0.79501</cdr:y>
    </cdr:to>
    <cdr:sp macro="" textlink="">
      <cdr:nvSpPr>
        <cdr:cNvPr id="7" name="Straight Connector 6"/>
        <cdr:cNvSpPr/>
      </cdr:nvSpPr>
      <cdr:spPr>
        <a:xfrm xmlns:a="http://schemas.openxmlformats.org/drawingml/2006/main">
          <a:off x="2819400" y="2607469"/>
          <a:ext cx="5081869" cy="10703"/>
        </a:xfrm>
        <a:prstGeom xmlns:a="http://schemas.openxmlformats.org/drawingml/2006/main" prst="line">
          <a:avLst/>
        </a:prstGeom>
        <a:ln xmlns:a="http://schemas.openxmlformats.org/drawingml/2006/main" w="25400">
          <a:solidFill>
            <a:srgbClr val="00B05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2DB3F-A48E-46A7-9183-983798715B38}" type="datetimeFigureOut">
              <a:rPr lang="en-US" smtClean="0"/>
              <a:t>11/17/2010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2F6F407C-8629-408B-AE1D-478D04A7F9D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2DB3F-A48E-46A7-9183-983798715B38}" type="datetimeFigureOut">
              <a:rPr lang="en-US" smtClean="0"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407C-8629-408B-AE1D-478D04A7F9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2DB3F-A48E-46A7-9183-983798715B38}" type="datetimeFigureOut">
              <a:rPr lang="en-US" smtClean="0"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407C-8629-408B-AE1D-478D04A7F9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2DB3F-A48E-46A7-9183-983798715B38}" type="datetimeFigureOut">
              <a:rPr lang="en-US" smtClean="0"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407C-8629-408B-AE1D-478D04A7F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4950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2DB3F-A48E-46A7-9183-983798715B38}" type="datetimeFigureOut">
              <a:rPr lang="en-US" smtClean="0"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407C-8629-408B-AE1D-478D04A7F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5184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2DB3F-A48E-46A7-9183-983798715B38}" type="datetimeFigureOut">
              <a:rPr lang="en-US" smtClean="0"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407C-8629-408B-AE1D-478D04A7F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0380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2DB3F-A48E-46A7-9183-983798715B38}" type="datetimeFigureOut">
              <a:rPr lang="en-US" smtClean="0"/>
              <a:t>11/17/2010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407C-8629-408B-AE1D-478D04A7F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3171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2DB3F-A48E-46A7-9183-983798715B38}" type="datetimeFigureOut">
              <a:rPr lang="en-US" smtClean="0"/>
              <a:t>11/17/2010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407C-8629-408B-AE1D-478D04A7F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0982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2DB3F-A48E-46A7-9183-983798715B38}" type="datetimeFigureOut">
              <a:rPr lang="en-US" smtClean="0"/>
              <a:t>11/17/2010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407C-8629-408B-AE1D-478D04A7F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932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2DB3F-A48E-46A7-9183-983798715B38}" type="datetimeFigureOut">
              <a:rPr lang="en-US" smtClean="0"/>
              <a:t>11/17/2010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407C-8629-408B-AE1D-478D04A7F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7630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2DB3F-A48E-46A7-9183-983798715B38}" type="datetimeFigureOut">
              <a:rPr lang="en-US" smtClean="0"/>
              <a:t>11/17/2010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407C-8629-408B-AE1D-478D04A7F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321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2DB3F-A48E-46A7-9183-983798715B38}" type="datetimeFigureOut">
              <a:rPr lang="en-US" smtClean="0"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407C-8629-408B-AE1D-478D04A7F9D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2DB3F-A48E-46A7-9183-983798715B38}" type="datetimeFigureOut">
              <a:rPr lang="en-US" smtClean="0"/>
              <a:t>11/17/2010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407C-8629-408B-AE1D-478D04A7F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4859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2DB3F-A48E-46A7-9183-983798715B38}" type="datetimeFigureOut">
              <a:rPr lang="en-US" smtClean="0"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407C-8629-408B-AE1D-478D04A7F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4183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2DB3F-A48E-46A7-9183-983798715B38}" type="datetimeFigureOut">
              <a:rPr lang="en-US" smtClean="0"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407C-8629-408B-AE1D-478D04A7F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389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2DB3F-A48E-46A7-9183-983798715B38}" type="datetimeFigureOut">
              <a:rPr lang="en-US" smtClean="0"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F6F407C-8629-408B-AE1D-478D04A7F9D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2DB3F-A48E-46A7-9183-983798715B38}" type="datetimeFigureOut">
              <a:rPr lang="en-US" smtClean="0"/>
              <a:t>11/17/2010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407C-8629-408B-AE1D-478D04A7F9D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2DB3F-A48E-46A7-9183-983798715B38}" type="datetimeFigureOut">
              <a:rPr lang="en-US" smtClean="0"/>
              <a:t>11/17/2010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407C-8629-408B-AE1D-478D04A7F9D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2DB3F-A48E-46A7-9183-983798715B38}" type="datetimeFigureOut">
              <a:rPr lang="en-US" smtClean="0"/>
              <a:t>11/17/2010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407C-8629-408B-AE1D-478D04A7F9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2DB3F-A48E-46A7-9183-983798715B38}" type="datetimeFigureOut">
              <a:rPr lang="en-US" smtClean="0"/>
              <a:t>11/17/2010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407C-8629-408B-AE1D-478D04A7F9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2DB3F-A48E-46A7-9183-983798715B38}" type="datetimeFigureOut">
              <a:rPr lang="en-US" smtClean="0"/>
              <a:t>11/17/2010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407C-8629-408B-AE1D-478D04A7F9D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2DB3F-A48E-46A7-9183-983798715B38}" type="datetimeFigureOut">
              <a:rPr lang="en-US" smtClean="0"/>
              <a:t>11/17/2010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F6F407C-8629-408B-AE1D-478D04A7F9D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2A2DB3F-A48E-46A7-9183-983798715B38}" type="datetimeFigureOut">
              <a:rPr lang="en-US" smtClean="0"/>
              <a:t>11/17/2010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2F6F407C-8629-408B-AE1D-478D04A7F9D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A2DB3F-A48E-46A7-9183-983798715B38}" type="datetimeFigureOut">
              <a:rPr lang="en-US" smtClean="0"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6F407C-8629-408B-AE1D-478D04A7F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684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7.emf"/><Relationship Id="rId4" Type="http://schemas.openxmlformats.org/officeDocument/2006/relationships/package" Target="../embeddings/Microsoft_Excel_Worksheet1.xlsx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50.png"/><Relationship Id="rId7" Type="http://schemas.openxmlformats.org/officeDocument/2006/relationships/image" Target="../media/image53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11" Type="http://schemas.openxmlformats.org/officeDocument/2006/relationships/image" Target="../media/image57.png"/><Relationship Id="rId5" Type="http://schemas.openxmlformats.org/officeDocument/2006/relationships/image" Target="../media/image52.png"/><Relationship Id="rId10" Type="http://schemas.openxmlformats.org/officeDocument/2006/relationships/image" Target="../media/image56.png"/><Relationship Id="rId4" Type="http://schemas.openxmlformats.org/officeDocument/2006/relationships/image" Target="../media/image51.png"/><Relationship Id="rId9" Type="http://schemas.openxmlformats.org/officeDocument/2006/relationships/image" Target="../media/image5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9.png"/><Relationship Id="rId7" Type="http://schemas.openxmlformats.org/officeDocument/2006/relationships/image" Target="../media/image62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Relationship Id="rId9" Type="http://schemas.openxmlformats.org/officeDocument/2006/relationships/image" Target="../media/image6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Relationship Id="rId9" Type="http://schemas.openxmlformats.org/officeDocument/2006/relationships/image" Target="../media/image7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png"/><Relationship Id="rId4" Type="http://schemas.openxmlformats.org/officeDocument/2006/relationships/image" Target="../media/image8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295400" y="3505200"/>
            <a:ext cx="6400800" cy="2438400"/>
          </a:xfrm>
        </p:spPr>
        <p:txBody>
          <a:bodyPr>
            <a:normAutofit/>
          </a:bodyPr>
          <a:lstStyle/>
          <a:p>
            <a:r>
              <a:rPr lang="en-US" dirty="0" smtClean="0"/>
              <a:t>Monica Laureano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sz="2400" dirty="0" smtClean="0"/>
              <a:t>Masters Student Research</a:t>
            </a:r>
          </a:p>
          <a:p>
            <a:r>
              <a:rPr lang="en-US" sz="2400" dirty="0" smtClean="0"/>
              <a:t>Purdue University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An HWRF Model-Based Examination of Possible Land Surface Influences on the Post-Landfall Intensification of Tropical Storm Fay of 2008.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671778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858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Land Changes Acc </a:t>
            </a:r>
            <a:r>
              <a:rPr lang="en-US" sz="3600" dirty="0" err="1" smtClean="0"/>
              <a:t>Precip</a:t>
            </a:r>
            <a:r>
              <a:rPr lang="en-US" sz="3600" dirty="0" smtClean="0"/>
              <a:t> Difference </a:t>
            </a:r>
            <a:r>
              <a:rPr lang="en-US" sz="2000" dirty="0" smtClean="0"/>
              <a:t>(mm)</a:t>
            </a:r>
            <a:endParaRPr lang="en-US" sz="2000" dirty="0"/>
          </a:p>
        </p:txBody>
      </p:sp>
      <p:grpSp>
        <p:nvGrpSpPr>
          <p:cNvPr id="30" name="Group 29"/>
          <p:cNvGrpSpPr/>
          <p:nvPr/>
        </p:nvGrpSpPr>
        <p:grpSpPr>
          <a:xfrm>
            <a:off x="85725" y="1929454"/>
            <a:ext cx="8982075" cy="2060378"/>
            <a:chOff x="9525" y="762000"/>
            <a:chExt cx="8982075" cy="2060378"/>
          </a:xfrm>
        </p:grpSpPr>
        <p:sp>
          <p:nvSpPr>
            <p:cNvPr id="8" name="Rectangle 7"/>
            <p:cNvSpPr/>
            <p:nvPr/>
          </p:nvSpPr>
          <p:spPr bwMode="auto">
            <a:xfrm>
              <a:off x="9525" y="789432"/>
              <a:ext cx="274320" cy="2029968"/>
            </a:xfrm>
            <a:prstGeom prst="rect">
              <a:avLst/>
            </a:prstGeom>
            <a:solidFill>
              <a:srgbClr val="0099CC"/>
            </a:solidFill>
            <a:ln>
              <a:solidFill>
                <a:srgbClr val="0099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wordArt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NOAH</a:t>
              </a: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304800" y="762000"/>
              <a:ext cx="8686800" cy="2060378"/>
              <a:chOff x="304800" y="762000"/>
              <a:chExt cx="8686800" cy="2060378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304800" y="762000"/>
                <a:ext cx="2167128" cy="2029968"/>
                <a:chOff x="3505200" y="3657600"/>
                <a:chExt cx="3200400" cy="2895600"/>
              </a:xfrm>
            </p:grpSpPr>
            <p:pic>
              <p:nvPicPr>
                <p:cNvPr id="10" name="Picture 9" descr="d02.Fay.20080819_00.noah.default.acc.png"/>
                <p:cNvPicPr>
                  <a:picLocks noChangeAspect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16145" t="9586" r="16044" b="8611"/>
                <a:stretch>
                  <a:fillRect/>
                </a:stretch>
              </p:blipFill>
              <p:spPr>
                <a:xfrm>
                  <a:off x="3505200" y="3657600"/>
                  <a:ext cx="3200400" cy="2895600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sp>
              <p:nvSpPr>
                <p:cNvPr id="15" name="TextBox 14"/>
                <p:cNvSpPr txBox="1"/>
                <p:nvPr/>
              </p:nvSpPr>
              <p:spPr>
                <a:xfrm>
                  <a:off x="3505200" y="3657600"/>
                  <a:ext cx="12954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 smtClean="0"/>
                    <a:t>NOAH</a:t>
                  </a:r>
                  <a:endParaRPr lang="en-US" sz="1400" b="1" dirty="0"/>
                </a:p>
              </p:txBody>
            </p:sp>
          </p:grpSp>
          <p:grpSp>
            <p:nvGrpSpPr>
              <p:cNvPr id="22" name="Group 21"/>
              <p:cNvGrpSpPr/>
              <p:nvPr/>
            </p:nvGrpSpPr>
            <p:grpSpPr>
              <a:xfrm>
                <a:off x="2481072" y="762000"/>
                <a:ext cx="2167128" cy="2029968"/>
                <a:chOff x="3352800" y="457200"/>
                <a:chExt cx="2167128" cy="2029968"/>
              </a:xfrm>
            </p:grpSpPr>
            <p:pic>
              <p:nvPicPr>
                <p:cNvPr id="19" name="Picture 18" descr="d02.diff_noah.nowet-default.acc.png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15816" t="10204" r="15306" b="10204"/>
                <a:stretch>
                  <a:fillRect/>
                </a:stretch>
              </p:blipFill>
              <p:spPr>
                <a:xfrm>
                  <a:off x="3352800" y="457200"/>
                  <a:ext cx="2167128" cy="2029968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sp>
              <p:nvSpPr>
                <p:cNvPr id="20" name="TextBox 19"/>
                <p:cNvSpPr txBox="1"/>
                <p:nvPr/>
              </p:nvSpPr>
              <p:spPr>
                <a:xfrm>
                  <a:off x="3400958" y="2133600"/>
                  <a:ext cx="211897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1400" b="1" dirty="0" smtClean="0"/>
                    <a:t>NOWET-Noah</a:t>
                  </a:r>
                  <a:endParaRPr lang="en-US" sz="1400" b="1" dirty="0"/>
                </a:p>
              </p:txBody>
            </p:sp>
          </p:grpSp>
          <p:grpSp>
            <p:nvGrpSpPr>
              <p:cNvPr id="25" name="Group 24"/>
              <p:cNvGrpSpPr/>
              <p:nvPr/>
            </p:nvGrpSpPr>
            <p:grpSpPr>
              <a:xfrm>
                <a:off x="4648200" y="762000"/>
                <a:ext cx="2167128" cy="2060377"/>
                <a:chOff x="3962400" y="3657600"/>
                <a:chExt cx="2167128" cy="2060377"/>
              </a:xfrm>
            </p:grpSpPr>
            <p:pic>
              <p:nvPicPr>
                <p:cNvPr id="5" name="Picture 4" descr="d02.diff_noah.nolake-default.acc.png"/>
                <p:cNvPicPr>
                  <a:picLocks noChangeAspect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16327" t="8570" r="15101" b="8708"/>
                <a:stretch>
                  <a:fillRect/>
                </a:stretch>
              </p:blipFill>
              <p:spPr>
                <a:xfrm>
                  <a:off x="3962400" y="3657600"/>
                  <a:ext cx="2167128" cy="2029968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sp>
              <p:nvSpPr>
                <p:cNvPr id="23" name="TextBox 22"/>
                <p:cNvSpPr txBox="1"/>
                <p:nvPr/>
              </p:nvSpPr>
              <p:spPr>
                <a:xfrm>
                  <a:off x="4117195" y="5410200"/>
                  <a:ext cx="201233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1400" b="1" dirty="0" smtClean="0"/>
                    <a:t>NOLAKE-Noah</a:t>
                  </a:r>
                  <a:endParaRPr lang="en-US" sz="1400" b="1" dirty="0"/>
                </a:p>
              </p:txBody>
            </p:sp>
          </p:grpSp>
          <p:grpSp>
            <p:nvGrpSpPr>
              <p:cNvPr id="28" name="Group 27"/>
              <p:cNvGrpSpPr/>
              <p:nvPr/>
            </p:nvGrpSpPr>
            <p:grpSpPr>
              <a:xfrm>
                <a:off x="6824472" y="762000"/>
                <a:ext cx="2167128" cy="2060378"/>
                <a:chOff x="4419600" y="3505200"/>
                <a:chExt cx="2167128" cy="2060378"/>
              </a:xfrm>
            </p:grpSpPr>
            <p:pic>
              <p:nvPicPr>
                <p:cNvPr id="4" name="Picture 3" descr="d02.diff_noah.noglades-default.acc.png"/>
                <p:cNvPicPr>
                  <a:picLocks noChangeAspect="1"/>
                </p:cNvPicPr>
                <p:nvPr/>
              </p:nvPicPr>
              <p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16327" t="8708" r="16734" b="10747"/>
                <a:stretch>
                  <a:fillRect/>
                </a:stretch>
              </p:blipFill>
              <p:spPr>
                <a:xfrm>
                  <a:off x="4419600" y="3505200"/>
                  <a:ext cx="2167128" cy="2029968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sp>
              <p:nvSpPr>
                <p:cNvPr id="26" name="TextBox 25"/>
                <p:cNvSpPr txBox="1"/>
                <p:nvPr/>
              </p:nvSpPr>
              <p:spPr>
                <a:xfrm>
                  <a:off x="4578170" y="5257801"/>
                  <a:ext cx="2008558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1400" b="1" dirty="0" smtClean="0"/>
                    <a:t>NOGLADES-Noah</a:t>
                  </a:r>
                  <a:endParaRPr lang="en-US" sz="1400" b="1" dirty="0"/>
                </a:p>
              </p:txBody>
            </p:sp>
          </p:grpSp>
        </p:grpSp>
      </p:grpSp>
      <p:grpSp>
        <p:nvGrpSpPr>
          <p:cNvPr id="61" name="Group 60"/>
          <p:cNvGrpSpPr/>
          <p:nvPr/>
        </p:nvGrpSpPr>
        <p:grpSpPr>
          <a:xfrm>
            <a:off x="82838" y="3989832"/>
            <a:ext cx="8984962" cy="2029968"/>
            <a:chOff x="6638" y="4828032"/>
            <a:chExt cx="8984962" cy="2029968"/>
          </a:xfrm>
        </p:grpSpPr>
        <p:sp>
          <p:nvSpPr>
            <p:cNvPr id="6" name="Rectangle 5"/>
            <p:cNvSpPr/>
            <p:nvPr/>
          </p:nvSpPr>
          <p:spPr>
            <a:xfrm>
              <a:off x="6638" y="4828032"/>
              <a:ext cx="274320" cy="2029968"/>
            </a:xfrm>
            <a:prstGeom prst="rect">
              <a:avLst/>
            </a:prstGeom>
            <a:solidFill>
              <a:srgbClr val="0099CC"/>
            </a:solidFill>
            <a:ln>
              <a:solidFill>
                <a:srgbClr val="0099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wordArt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SLAB</a:t>
              </a:r>
            </a:p>
          </p:txBody>
        </p:sp>
        <p:grpSp>
          <p:nvGrpSpPr>
            <p:cNvPr id="60" name="Group 59"/>
            <p:cNvGrpSpPr/>
            <p:nvPr/>
          </p:nvGrpSpPr>
          <p:grpSpPr>
            <a:xfrm>
              <a:off x="304800" y="4828032"/>
              <a:ext cx="8686800" cy="2029968"/>
              <a:chOff x="304800" y="4828032"/>
              <a:chExt cx="8686800" cy="2029968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304800" y="4828032"/>
                <a:ext cx="2167128" cy="2020824"/>
                <a:chOff x="3429000" y="3657600"/>
                <a:chExt cx="3200400" cy="2895600"/>
              </a:xfrm>
            </p:grpSpPr>
            <p:pic>
              <p:nvPicPr>
                <p:cNvPr id="9" name="Picture 8" descr="d02.Fay.20080819_00.slab.default.acc.png"/>
                <p:cNvPicPr>
                  <a:picLocks noChangeAspect="1"/>
                </p:cNvPicPr>
                <p:nvPr/>
              </p:nvPicPr>
              <p:blipFill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16145" t="9586" r="16044" b="8611"/>
                <a:stretch>
                  <a:fillRect/>
                </a:stretch>
              </p:blipFill>
              <p:spPr>
                <a:xfrm>
                  <a:off x="3429000" y="3657600"/>
                  <a:ext cx="3200400" cy="2895600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sp>
              <p:nvSpPr>
                <p:cNvPr id="17" name="TextBox 16"/>
                <p:cNvSpPr txBox="1"/>
                <p:nvPr/>
              </p:nvSpPr>
              <p:spPr>
                <a:xfrm>
                  <a:off x="3429000" y="3657600"/>
                  <a:ext cx="10668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 smtClean="0"/>
                    <a:t>SLAB</a:t>
                  </a:r>
                  <a:endParaRPr lang="en-US" sz="1400" b="1" dirty="0"/>
                </a:p>
              </p:txBody>
            </p:sp>
          </p:grpSp>
          <p:grpSp>
            <p:nvGrpSpPr>
              <p:cNvPr id="47" name="Group 46"/>
              <p:cNvGrpSpPr/>
              <p:nvPr/>
            </p:nvGrpSpPr>
            <p:grpSpPr>
              <a:xfrm>
                <a:off x="4648200" y="4828032"/>
                <a:ext cx="2167128" cy="2029968"/>
                <a:chOff x="4267200" y="4800600"/>
                <a:chExt cx="2167128" cy="2057400"/>
              </a:xfrm>
            </p:grpSpPr>
            <p:pic>
              <p:nvPicPr>
                <p:cNvPr id="36" name="Picture 35" descr="d02.diff_slab.nolake-default.acc.png"/>
                <p:cNvPicPr>
                  <a:picLocks noChangeAspect="1"/>
                </p:cNvPicPr>
                <p:nvPr/>
              </p:nvPicPr>
              <p:blipFill>
                <a:blip r:embed="rId7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16436" t="8766" r="16177" b="10151"/>
                <a:stretch>
                  <a:fillRect/>
                </a:stretch>
              </p:blipFill>
              <p:spPr>
                <a:xfrm>
                  <a:off x="4267200" y="4800600"/>
                  <a:ext cx="2167128" cy="2027827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sp>
              <p:nvSpPr>
                <p:cNvPr id="37" name="TextBox 36"/>
                <p:cNvSpPr txBox="1"/>
                <p:nvPr/>
              </p:nvSpPr>
              <p:spPr>
                <a:xfrm>
                  <a:off x="4425770" y="6550223"/>
                  <a:ext cx="2008558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1400" b="1" dirty="0" smtClean="0"/>
                    <a:t>NOLAKE-Slab</a:t>
                  </a:r>
                  <a:endParaRPr lang="en-US" sz="1400" b="1" dirty="0"/>
                </a:p>
              </p:txBody>
            </p:sp>
          </p:grpSp>
          <p:grpSp>
            <p:nvGrpSpPr>
              <p:cNvPr id="48" name="Group 47"/>
              <p:cNvGrpSpPr/>
              <p:nvPr/>
            </p:nvGrpSpPr>
            <p:grpSpPr>
              <a:xfrm>
                <a:off x="6824472" y="4828032"/>
                <a:ext cx="2167128" cy="2029968"/>
                <a:chOff x="6477000" y="4797622"/>
                <a:chExt cx="2167128" cy="2060378"/>
              </a:xfrm>
            </p:grpSpPr>
            <p:pic>
              <p:nvPicPr>
                <p:cNvPr id="35" name="Picture 34" descr="d02.diff_slab.noglades-default.acc.png"/>
                <p:cNvPicPr>
                  <a:picLocks noChangeAspect="1"/>
                </p:cNvPicPr>
                <p:nvPr/>
              </p:nvPicPr>
              <p:blipFill>
                <a:blip r:embed="rId8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16436" t="8766" r="16177" b="10151"/>
                <a:stretch>
                  <a:fillRect/>
                </a:stretch>
              </p:blipFill>
              <p:spPr>
                <a:xfrm>
                  <a:off x="6477000" y="4797622"/>
                  <a:ext cx="2167128" cy="2029968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sp>
              <p:nvSpPr>
                <p:cNvPr id="40" name="TextBox 39"/>
                <p:cNvSpPr txBox="1"/>
                <p:nvPr/>
              </p:nvSpPr>
              <p:spPr>
                <a:xfrm>
                  <a:off x="6688427" y="6550223"/>
                  <a:ext cx="195570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1400" b="1" dirty="0" smtClean="0"/>
                    <a:t>NOGLADES-Slab</a:t>
                  </a:r>
                  <a:endParaRPr lang="en-US" sz="1400" b="1" dirty="0"/>
                </a:p>
              </p:txBody>
            </p:sp>
          </p:grpSp>
          <p:grpSp>
            <p:nvGrpSpPr>
              <p:cNvPr id="51" name="Group 50"/>
              <p:cNvGrpSpPr/>
              <p:nvPr/>
            </p:nvGrpSpPr>
            <p:grpSpPr>
              <a:xfrm>
                <a:off x="2481072" y="4828032"/>
                <a:ext cx="2167128" cy="2029968"/>
                <a:chOff x="6400800" y="1524000"/>
                <a:chExt cx="2167128" cy="2057400"/>
              </a:xfrm>
            </p:grpSpPr>
            <p:pic>
              <p:nvPicPr>
                <p:cNvPr id="31" name="Picture 30" descr="d02.diff_slab.nowet-default.acc.png"/>
                <p:cNvPicPr>
                  <a:picLocks noChangeAspect="1"/>
                </p:cNvPicPr>
                <p:nvPr/>
              </p:nvPicPr>
              <p:blipFill>
                <a:blip r:embed="rId9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16436" t="8766" r="16177" b="10151"/>
                <a:stretch>
                  <a:fillRect/>
                </a:stretch>
              </p:blipFill>
              <p:spPr>
                <a:xfrm>
                  <a:off x="6400800" y="1524000"/>
                  <a:ext cx="2167128" cy="2029968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sp>
              <p:nvSpPr>
                <p:cNvPr id="49" name="TextBox 48"/>
                <p:cNvSpPr txBox="1"/>
                <p:nvPr/>
              </p:nvSpPr>
              <p:spPr>
                <a:xfrm>
                  <a:off x="6612227" y="3273623"/>
                  <a:ext cx="195570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1400" b="1" dirty="0" smtClean="0"/>
                    <a:t>NOWET-Slab</a:t>
                  </a:r>
                  <a:endParaRPr lang="en-US" sz="1400" b="1" dirty="0"/>
                </a:p>
              </p:txBody>
            </p:sp>
          </p:grpSp>
        </p:grpSp>
      </p:grpSp>
      <p:grpSp>
        <p:nvGrpSpPr>
          <p:cNvPr id="39" name="Group 38"/>
          <p:cNvGrpSpPr/>
          <p:nvPr/>
        </p:nvGrpSpPr>
        <p:grpSpPr>
          <a:xfrm>
            <a:off x="2133600" y="1055510"/>
            <a:ext cx="4419600" cy="620889"/>
            <a:chOff x="2133600" y="1055510"/>
            <a:chExt cx="4419600" cy="620889"/>
          </a:xfrm>
        </p:grpSpPr>
        <p:pic>
          <p:nvPicPr>
            <p:cNvPr id="63" name="Picture 62" descr="d02.diff_noah.nowet-default.acc.pn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5833" t="20000" r="7500" b="20000"/>
            <a:stretch>
              <a:fillRect/>
            </a:stretch>
          </p:blipFill>
          <p:spPr>
            <a:xfrm rot="16200000">
              <a:off x="4147255" y="-729545"/>
              <a:ext cx="620889" cy="4191000"/>
            </a:xfrm>
            <a:prstGeom prst="rect">
              <a:avLst/>
            </a:prstGeom>
          </p:spPr>
        </p:pic>
        <p:sp>
          <p:nvSpPr>
            <p:cNvPr id="38" name="Rectangle 37"/>
            <p:cNvSpPr/>
            <p:nvPr/>
          </p:nvSpPr>
          <p:spPr>
            <a:xfrm>
              <a:off x="2133600" y="1219200"/>
              <a:ext cx="3810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1741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933" y="152400"/>
            <a:ext cx="8686800" cy="79248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Land Changes 10m Wind Difference</a:t>
            </a:r>
            <a:endParaRPr lang="en-US" sz="4000" dirty="0"/>
          </a:p>
        </p:txBody>
      </p:sp>
      <p:grpSp>
        <p:nvGrpSpPr>
          <p:cNvPr id="38" name="Group 37"/>
          <p:cNvGrpSpPr/>
          <p:nvPr/>
        </p:nvGrpSpPr>
        <p:grpSpPr>
          <a:xfrm>
            <a:off x="85886" y="4267200"/>
            <a:ext cx="8067514" cy="2133600"/>
            <a:chOff x="6638" y="4724400"/>
            <a:chExt cx="8067514" cy="2133600"/>
          </a:xfrm>
        </p:grpSpPr>
        <p:grpSp>
          <p:nvGrpSpPr>
            <p:cNvPr id="20" name="Group 19"/>
            <p:cNvGrpSpPr/>
            <p:nvPr/>
          </p:nvGrpSpPr>
          <p:grpSpPr>
            <a:xfrm>
              <a:off x="304800" y="4724400"/>
              <a:ext cx="2590800" cy="2133600"/>
              <a:chOff x="304800" y="4724400"/>
              <a:chExt cx="2590800" cy="2133600"/>
            </a:xfrm>
          </p:grpSpPr>
          <p:pic>
            <p:nvPicPr>
              <p:cNvPr id="3" name="Picture 2" descr="d02.diff_slab.nowet-default.w10.png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5943" t="9175" r="15939" b="9662"/>
              <a:stretch>
                <a:fillRect/>
              </a:stretch>
            </p:blipFill>
            <p:spPr>
              <a:xfrm>
                <a:off x="304800" y="4724400"/>
                <a:ext cx="2590800" cy="213360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580417" y="6553200"/>
                <a:ext cx="231518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b="1" dirty="0" smtClean="0"/>
                  <a:t>NOWET-Slab</a:t>
                </a:r>
                <a:endParaRPr lang="en-US" sz="1200" b="1" dirty="0"/>
              </a:p>
            </p:txBody>
          </p:sp>
        </p:grpSp>
        <p:sp>
          <p:nvSpPr>
            <p:cNvPr id="14" name="Rectangle 13"/>
            <p:cNvSpPr/>
            <p:nvPr/>
          </p:nvSpPr>
          <p:spPr>
            <a:xfrm>
              <a:off x="6638" y="4724400"/>
              <a:ext cx="274320" cy="2130552"/>
            </a:xfrm>
            <a:prstGeom prst="rect">
              <a:avLst/>
            </a:prstGeom>
            <a:solidFill>
              <a:srgbClr val="0099CC"/>
            </a:solidFill>
            <a:ln>
              <a:solidFill>
                <a:srgbClr val="0099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wordArt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SLAB</a:t>
              </a: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2895600" y="4727448"/>
              <a:ext cx="2587752" cy="2130552"/>
              <a:chOff x="1447800" y="1219200"/>
              <a:chExt cx="2587752" cy="2130552"/>
            </a:xfrm>
          </p:grpSpPr>
          <p:pic>
            <p:nvPicPr>
              <p:cNvPr id="11" name="Picture 10" descr="d02.diff_slab.nolake-default.w10.png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5943" t="9662" r="15939" b="9175"/>
              <a:stretch>
                <a:fillRect/>
              </a:stretch>
            </p:blipFill>
            <p:spPr>
              <a:xfrm>
                <a:off x="1447800" y="1219200"/>
                <a:ext cx="2587752" cy="213055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17" name="TextBox 16"/>
              <p:cNvSpPr txBox="1"/>
              <p:nvPr/>
            </p:nvSpPr>
            <p:spPr>
              <a:xfrm>
                <a:off x="1723093" y="3048000"/>
                <a:ext cx="231245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b="1" dirty="0" smtClean="0"/>
                  <a:t>NOLAKE-Slab</a:t>
                </a:r>
                <a:endParaRPr lang="en-US" sz="1200" b="1" dirty="0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5486400" y="4724400"/>
              <a:ext cx="2587752" cy="2133600"/>
              <a:chOff x="1447800" y="1295400"/>
              <a:chExt cx="2587752" cy="2133600"/>
            </a:xfrm>
          </p:grpSpPr>
          <p:pic>
            <p:nvPicPr>
              <p:cNvPr id="10" name="Picture 9" descr="d02.diff_slab.noglades-default.w10.png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5943" t="9662" r="15939" b="9175"/>
              <a:stretch>
                <a:fillRect/>
              </a:stretch>
            </p:blipFill>
            <p:spPr>
              <a:xfrm>
                <a:off x="1447800" y="1295400"/>
                <a:ext cx="2587752" cy="213055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21" name="TextBox 20"/>
              <p:cNvSpPr txBox="1"/>
              <p:nvPr/>
            </p:nvSpPr>
            <p:spPr>
              <a:xfrm>
                <a:off x="1778151" y="3152001"/>
                <a:ext cx="225740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b="1" dirty="0" smtClean="0"/>
                  <a:t>NOGLADES-Slab</a:t>
                </a:r>
                <a:endParaRPr lang="en-US" sz="1200" b="1" dirty="0"/>
              </a:p>
            </p:txBody>
          </p:sp>
        </p:grpSp>
      </p:grpSp>
      <p:grpSp>
        <p:nvGrpSpPr>
          <p:cNvPr id="34" name="Group 33"/>
          <p:cNvGrpSpPr/>
          <p:nvPr/>
        </p:nvGrpSpPr>
        <p:grpSpPr>
          <a:xfrm>
            <a:off x="88773" y="2133600"/>
            <a:ext cx="8064627" cy="2133600"/>
            <a:chOff x="9525" y="457200"/>
            <a:chExt cx="8064627" cy="2133600"/>
          </a:xfrm>
        </p:grpSpPr>
        <p:sp>
          <p:nvSpPr>
            <p:cNvPr id="15" name="Rectangle 14"/>
            <p:cNvSpPr/>
            <p:nvPr/>
          </p:nvSpPr>
          <p:spPr bwMode="auto">
            <a:xfrm>
              <a:off x="9525" y="457200"/>
              <a:ext cx="274320" cy="2133600"/>
            </a:xfrm>
            <a:prstGeom prst="rect">
              <a:avLst/>
            </a:prstGeom>
            <a:solidFill>
              <a:srgbClr val="0099CC"/>
            </a:solidFill>
            <a:ln>
              <a:solidFill>
                <a:srgbClr val="0099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wordArt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NOAH</a:t>
              </a: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304800" y="460248"/>
              <a:ext cx="2587752" cy="2130552"/>
              <a:chOff x="1524000" y="1066800"/>
              <a:chExt cx="2587752" cy="2130552"/>
            </a:xfrm>
          </p:grpSpPr>
          <p:pic>
            <p:nvPicPr>
              <p:cNvPr id="6" name="Picture 5" descr="d02.diff_noah.nowet-default.w10.png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5943" t="9662" r="15939" b="9175"/>
              <a:stretch>
                <a:fillRect/>
              </a:stretch>
            </p:blipFill>
            <p:spPr>
              <a:xfrm>
                <a:off x="1524000" y="1066800"/>
                <a:ext cx="2587752" cy="213055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24" name="TextBox 23"/>
              <p:cNvSpPr txBox="1"/>
              <p:nvPr/>
            </p:nvSpPr>
            <p:spPr>
              <a:xfrm>
                <a:off x="1799293" y="2895600"/>
                <a:ext cx="231245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b="1" dirty="0" smtClean="0"/>
                  <a:t>NOWET-Noah</a:t>
                </a:r>
                <a:endParaRPr lang="en-US" sz="1200" b="1" dirty="0"/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2895600" y="457200"/>
              <a:ext cx="2587752" cy="2130552"/>
              <a:chOff x="3352800" y="1066800"/>
              <a:chExt cx="2587752" cy="2130552"/>
            </a:xfrm>
          </p:grpSpPr>
          <p:pic>
            <p:nvPicPr>
              <p:cNvPr id="5" name="Picture 4" descr="d02.diff_noah.nolake-default.w10.png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5943" t="9662" r="15939" b="9175"/>
              <a:stretch>
                <a:fillRect/>
              </a:stretch>
            </p:blipFill>
            <p:spPr>
              <a:xfrm>
                <a:off x="3352800" y="1066800"/>
                <a:ext cx="2587752" cy="213055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30" name="TextBox 29"/>
              <p:cNvSpPr txBox="1"/>
              <p:nvPr/>
            </p:nvSpPr>
            <p:spPr>
              <a:xfrm>
                <a:off x="3793268" y="2895600"/>
                <a:ext cx="214728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b="1" dirty="0" smtClean="0"/>
                  <a:t>NOLAKE-Noah</a:t>
                </a:r>
                <a:endParaRPr lang="en-US" sz="1200" b="1" dirty="0"/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5486400" y="457200"/>
              <a:ext cx="2587752" cy="2133600"/>
              <a:chOff x="6629400" y="609600"/>
              <a:chExt cx="2587752" cy="2133600"/>
            </a:xfrm>
          </p:grpSpPr>
          <p:pic>
            <p:nvPicPr>
              <p:cNvPr id="4" name="Picture 3" descr="d02.diff_noah.noglades-default.w10.png"/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5943" t="9662" r="15939" b="9175"/>
              <a:stretch>
                <a:fillRect/>
              </a:stretch>
            </p:blipFill>
            <p:spPr>
              <a:xfrm>
                <a:off x="6629400" y="609600"/>
                <a:ext cx="2587752" cy="213055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40" name="TextBox 39"/>
              <p:cNvSpPr txBox="1"/>
              <p:nvPr/>
            </p:nvSpPr>
            <p:spPr>
              <a:xfrm>
                <a:off x="6904693" y="2466201"/>
                <a:ext cx="231245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b="1" dirty="0" smtClean="0"/>
                  <a:t>NOGLADES-Noah</a:t>
                </a:r>
                <a:endParaRPr lang="en-US" sz="1200" b="1" dirty="0"/>
              </a:p>
            </p:txBody>
          </p:sp>
        </p:grpSp>
      </p:grpSp>
      <p:grpSp>
        <p:nvGrpSpPr>
          <p:cNvPr id="28" name="Group 27"/>
          <p:cNvGrpSpPr/>
          <p:nvPr/>
        </p:nvGrpSpPr>
        <p:grpSpPr>
          <a:xfrm>
            <a:off x="2209800" y="1219200"/>
            <a:ext cx="4267200" cy="609600"/>
            <a:chOff x="2209800" y="1219200"/>
            <a:chExt cx="4267200" cy="609600"/>
          </a:xfrm>
        </p:grpSpPr>
        <p:pic>
          <p:nvPicPr>
            <p:cNvPr id="42" name="Picture 41" descr="d02.diff_noah.nolsm-default.w10.png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5833" t="20000" r="7500" b="20000"/>
            <a:stretch>
              <a:fillRect/>
            </a:stretch>
          </p:blipFill>
          <p:spPr>
            <a:xfrm rot="16200000">
              <a:off x="4114800" y="-533400"/>
              <a:ext cx="609600" cy="4114800"/>
            </a:xfrm>
            <a:prstGeom prst="rect">
              <a:avLst/>
            </a:prstGeom>
          </p:spPr>
        </p:pic>
        <p:sp>
          <p:nvSpPr>
            <p:cNvPr id="27" name="Rectangle 26"/>
            <p:cNvSpPr/>
            <p:nvPr/>
          </p:nvSpPr>
          <p:spPr>
            <a:xfrm>
              <a:off x="2209800" y="1371600"/>
              <a:ext cx="3048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6192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533400" y="304800"/>
            <a:ext cx="8134350" cy="2709863"/>
            <a:chOff x="0" y="0"/>
            <a:chExt cx="8134350" cy="2709863"/>
          </a:xfrm>
        </p:grpSpPr>
        <p:graphicFrame>
          <p:nvGraphicFramePr>
            <p:cNvPr id="8" name="Chart 7"/>
            <p:cNvGraphicFramePr/>
            <p:nvPr/>
          </p:nvGraphicFramePr>
          <p:xfrm>
            <a:off x="0" y="0"/>
            <a:ext cx="8134350" cy="270986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9" name="Straight Connector 8"/>
            <p:cNvCxnSpPr/>
            <p:nvPr/>
          </p:nvCxnSpPr>
          <p:spPr>
            <a:xfrm flipV="1">
              <a:off x="2571750" y="2009776"/>
              <a:ext cx="4362450" cy="9524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0" name="Chart 9"/>
          <p:cNvGraphicFramePr/>
          <p:nvPr/>
        </p:nvGraphicFramePr>
        <p:xfrm>
          <a:off x="0" y="3962400"/>
          <a:ext cx="9144000" cy="289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5"/>
          <p:cNvSpPr/>
          <p:nvPr/>
        </p:nvSpPr>
        <p:spPr>
          <a:xfrm>
            <a:off x="3048000" y="4495800"/>
            <a:ext cx="3733800" cy="2209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55685" y="3276601"/>
            <a:ext cx="6621515" cy="3429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57630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" dur="5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/>
          <p:cNvGraphicFramePr/>
          <p:nvPr/>
        </p:nvGraphicFramePr>
        <p:xfrm>
          <a:off x="0" y="304800"/>
          <a:ext cx="9144000" cy="259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/>
          <p:cNvGraphicFramePr/>
          <p:nvPr/>
        </p:nvGraphicFramePr>
        <p:xfrm>
          <a:off x="0" y="3962400"/>
          <a:ext cx="9144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Rectangle 8"/>
          <p:cNvSpPr/>
          <p:nvPr/>
        </p:nvSpPr>
        <p:spPr>
          <a:xfrm>
            <a:off x="3200400" y="5181600"/>
            <a:ext cx="3581400" cy="1447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3352799"/>
            <a:ext cx="6968834" cy="3332921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07236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5029200" y="1600200"/>
            <a:ext cx="4010892" cy="4585855"/>
            <a:chOff x="5029200" y="1600200"/>
            <a:chExt cx="4010892" cy="458585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91546" y="1600200"/>
              <a:ext cx="3948546" cy="4585855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5029200" y="4191000"/>
              <a:ext cx="1676400" cy="990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Model Horizontal Cross Sections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"/>
          </p:nvPr>
        </p:nvSpPr>
        <p:spPr>
          <a:xfrm>
            <a:off x="304800" y="1524000"/>
            <a:ext cx="4648200" cy="4495800"/>
          </a:xfrm>
        </p:spPr>
        <p:txBody>
          <a:bodyPr>
            <a:normAutofit/>
          </a:bodyPr>
          <a:lstStyle/>
          <a:p>
            <a:r>
              <a:rPr lang="en-US" dirty="0" smtClean="0"/>
              <a:t>Horizontal cross sections taken at:</a:t>
            </a:r>
          </a:p>
          <a:p>
            <a:pPr lvl="1"/>
            <a:r>
              <a:rPr lang="en-US" dirty="0" smtClean="0"/>
              <a:t>Latitude: 26.95</a:t>
            </a:r>
          </a:p>
          <a:p>
            <a:pPr lvl="1"/>
            <a:r>
              <a:rPr lang="en-US" dirty="0" smtClean="0"/>
              <a:t>Longitude: -82.1 to -80.1</a:t>
            </a:r>
          </a:p>
          <a:p>
            <a:r>
              <a:rPr lang="en-US" dirty="0" smtClean="0"/>
              <a:t>Time of cross section is forecast hour 18, corresponding to the time of Fay’s peak intensity. </a:t>
            </a:r>
          </a:p>
          <a:p>
            <a:r>
              <a:rPr lang="en-US" dirty="0" smtClean="0"/>
              <a:t>Highlighted track points indicate model storm center location at      t = 18 UTC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657600" y="5573712"/>
            <a:ext cx="1143000" cy="152400"/>
            <a:chOff x="5410200" y="5649912"/>
            <a:chExt cx="1143000" cy="152400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5410200" y="5726112"/>
              <a:ext cx="1143000" cy="0"/>
            </a:xfrm>
            <a:prstGeom prst="line">
              <a:avLst/>
            </a:prstGeom>
            <a:ln w="2222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Oval 5"/>
            <p:cNvSpPr/>
            <p:nvPr/>
          </p:nvSpPr>
          <p:spPr>
            <a:xfrm>
              <a:off x="5837238" y="5649912"/>
              <a:ext cx="198437" cy="152400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657600" y="5943600"/>
            <a:ext cx="1143000" cy="152400"/>
            <a:chOff x="5410200" y="6019800"/>
            <a:chExt cx="1143000" cy="152400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5410200" y="6096000"/>
              <a:ext cx="1143000" cy="0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Oval 8"/>
            <p:cNvSpPr/>
            <p:nvPr/>
          </p:nvSpPr>
          <p:spPr>
            <a:xfrm>
              <a:off x="5837238" y="6019800"/>
              <a:ext cx="198437" cy="1524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0" name="TextBox 18"/>
          <p:cNvSpPr txBox="1">
            <a:spLocks noChangeArrowheads="1"/>
          </p:cNvSpPr>
          <p:nvPr/>
        </p:nvSpPr>
        <p:spPr bwMode="auto">
          <a:xfrm>
            <a:off x="5029200" y="5421312"/>
            <a:ext cx="2438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GFDL Slab LSM used</a:t>
            </a:r>
          </a:p>
        </p:txBody>
      </p:sp>
      <p:sp>
        <p:nvSpPr>
          <p:cNvPr id="11" name="TextBox 23"/>
          <p:cNvSpPr txBox="1">
            <a:spLocks noChangeArrowheads="1"/>
          </p:cNvSpPr>
          <p:nvPr/>
        </p:nvSpPr>
        <p:spPr bwMode="auto">
          <a:xfrm>
            <a:off x="5029200" y="5835650"/>
            <a:ext cx="1905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NOAH LSM used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3657600" y="6356350"/>
            <a:ext cx="1143000" cy="152400"/>
            <a:chOff x="5410200" y="6432550"/>
            <a:chExt cx="1143000" cy="152400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5410200" y="6508750"/>
              <a:ext cx="1143000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/>
            <p:cNvSpPr/>
            <p:nvPr/>
          </p:nvSpPr>
          <p:spPr>
            <a:xfrm>
              <a:off x="5837238" y="6432550"/>
              <a:ext cx="198437" cy="152400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5" name="TextBox 30"/>
          <p:cNvSpPr txBox="1">
            <a:spLocks noChangeArrowheads="1"/>
          </p:cNvSpPr>
          <p:nvPr/>
        </p:nvSpPr>
        <p:spPr bwMode="auto">
          <a:xfrm>
            <a:off x="5029200" y="6248400"/>
            <a:ext cx="1905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Fay Best Track</a:t>
            </a:r>
          </a:p>
        </p:txBody>
      </p:sp>
      <p:sp>
        <p:nvSpPr>
          <p:cNvPr id="17" name="5-Point Star 16"/>
          <p:cNvSpPr/>
          <p:nvPr/>
        </p:nvSpPr>
        <p:spPr>
          <a:xfrm>
            <a:off x="7253286" y="3788784"/>
            <a:ext cx="76200" cy="83127"/>
          </a:xfrm>
          <a:prstGeom prst="star5">
            <a:avLst/>
          </a:prstGeom>
          <a:solidFill>
            <a:srgbClr val="7030A0"/>
          </a:solidFill>
          <a:ln w="95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5-Point Star 17"/>
          <p:cNvSpPr/>
          <p:nvPr/>
        </p:nvSpPr>
        <p:spPr>
          <a:xfrm>
            <a:off x="7848600" y="3879273"/>
            <a:ext cx="76200" cy="83127"/>
          </a:xfrm>
          <a:prstGeom prst="star5">
            <a:avLst/>
          </a:prstGeom>
          <a:solidFill>
            <a:srgbClr val="7030A0"/>
          </a:solidFill>
          <a:ln w="95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5679933" y="3962400"/>
            <a:ext cx="1573353" cy="1502568"/>
          </a:xfrm>
          <a:prstGeom prst="straightConnector1">
            <a:avLst/>
          </a:prstGeom>
          <a:ln w="2222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6864928" y="3962400"/>
            <a:ext cx="914400" cy="2057400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629400" y="6019800"/>
            <a:ext cx="2286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3091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Journal Articles …….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The findings by </a:t>
            </a:r>
            <a:r>
              <a:rPr lang="en-US" dirty="0" err="1"/>
              <a:t>Sousounis</a:t>
            </a:r>
            <a:r>
              <a:rPr lang="en-US" dirty="0"/>
              <a:t> and Fritsch (1994) express that lakes may enhance precipitation in strong synoptic systems, but </a:t>
            </a:r>
            <a:r>
              <a:rPr lang="en-US" i="1" dirty="0"/>
              <a:t>will </a:t>
            </a:r>
            <a:r>
              <a:rPr lang="en-US" b="1" i="1" dirty="0"/>
              <a:t>not</a:t>
            </a:r>
            <a:r>
              <a:rPr lang="en-US" i="1" dirty="0"/>
              <a:t> alter storm tracks</a:t>
            </a:r>
            <a:r>
              <a:rPr lang="en-US" dirty="0"/>
              <a:t>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Their </a:t>
            </a:r>
            <a:r>
              <a:rPr lang="en-US" dirty="0"/>
              <a:t>study described that the influence of each of the </a:t>
            </a:r>
            <a:r>
              <a:rPr lang="en-US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Great Lakes </a:t>
            </a:r>
            <a:r>
              <a:rPr lang="en-US" i="1" dirty="0"/>
              <a:t>may have caused a </a:t>
            </a:r>
            <a:r>
              <a:rPr lang="en-US" i="1" dirty="0" smtClean="0"/>
              <a:t>3-4 </a:t>
            </a:r>
            <a:r>
              <a:rPr lang="en-US" i="1" dirty="0" err="1" smtClean="0"/>
              <a:t>mb</a:t>
            </a:r>
            <a:r>
              <a:rPr lang="en-US" i="1" dirty="0" smtClean="0"/>
              <a:t> </a:t>
            </a:r>
            <a:r>
              <a:rPr lang="en-US" b="1" i="1" dirty="0"/>
              <a:t>decrease</a:t>
            </a:r>
            <a:r>
              <a:rPr lang="en-US" i="1" dirty="0"/>
              <a:t> in sea level pressure</a:t>
            </a:r>
            <a:r>
              <a:rPr lang="en-US" dirty="0"/>
              <a:t> of the </a:t>
            </a:r>
            <a:r>
              <a:rPr lang="en-US" b="1" dirty="0"/>
              <a:t>strong</a:t>
            </a:r>
            <a:r>
              <a:rPr lang="en-US" dirty="0"/>
              <a:t> synoptic </a:t>
            </a:r>
            <a:r>
              <a:rPr lang="en-US" i="1" dirty="0"/>
              <a:t>extratropical cyclones passing over the lake region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However</a:t>
            </a:r>
            <a:r>
              <a:rPr lang="en-US" dirty="0"/>
              <a:t>, they also hypothesize that </a:t>
            </a:r>
            <a:r>
              <a:rPr lang="en-US" b="1" dirty="0"/>
              <a:t>weaker storms </a:t>
            </a:r>
            <a:r>
              <a:rPr lang="en-US" i="1" dirty="0"/>
              <a:t>may be more affected by lake forcing </a:t>
            </a:r>
            <a:r>
              <a:rPr lang="en-US" dirty="0"/>
              <a:t>than the stronger storms. </a:t>
            </a:r>
          </a:p>
        </p:txBody>
      </p:sp>
    </p:spTree>
    <p:extLst>
      <p:ext uri="{BB962C8B-B14F-4D97-AF65-F5344CB8AC3E}">
        <p14:creationId xmlns:p14="http://schemas.microsoft.com/office/powerpoint/2010/main" val="253522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Mean SLP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775113" y="-98713"/>
            <a:ext cx="838202" cy="393122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2345" y="2566790"/>
            <a:ext cx="4939145" cy="427669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3400" y="0"/>
            <a:ext cx="4800600" cy="424518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3400" y="2743200"/>
            <a:ext cx="1660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GFDL Slab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993206" y="152400"/>
            <a:ext cx="830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Noah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1891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Precipitation Rate </a:t>
            </a:r>
            <a:r>
              <a:rPr lang="en-US" sz="2400" dirty="0" smtClean="0"/>
              <a:t>(mm/</a:t>
            </a:r>
            <a:r>
              <a:rPr lang="en-US" sz="2400" dirty="0" err="1" smtClean="0"/>
              <a:t>hr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0" y="1994392"/>
            <a:ext cx="4544291" cy="415095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200" y="1994392"/>
            <a:ext cx="4475744" cy="40946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05645" y="2341418"/>
            <a:ext cx="869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Noah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924800" y="2309152"/>
            <a:ext cx="1097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GFDL Slab</a:t>
            </a:r>
          </a:p>
        </p:txBody>
      </p:sp>
    </p:spTree>
    <p:extLst>
      <p:ext uri="{BB962C8B-B14F-4D97-AF65-F5344CB8AC3E}">
        <p14:creationId xmlns:p14="http://schemas.microsoft.com/office/powerpoint/2010/main" val="391780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1170122" y="3088976"/>
            <a:ext cx="6782976" cy="74121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 Fluxes Latent (top), Sensible (bottom)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53891" y="3433072"/>
            <a:ext cx="3983182" cy="34180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388610"/>
            <a:ext cx="3900055" cy="34058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68097"/>
            <a:ext cx="3900055" cy="33363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53891" y="0"/>
            <a:ext cx="3990109" cy="347659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68097"/>
            <a:ext cx="1492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Noah Latent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624946" y="68097"/>
            <a:ext cx="1492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Noah Sensible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611091" y="3476595"/>
            <a:ext cx="14928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GFDL Slab Sensible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81000" y="3498576"/>
            <a:ext cx="14928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GFDL Slab Latent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26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2m Temperature </a:t>
            </a:r>
            <a:r>
              <a:rPr lang="en-US" sz="2700" dirty="0" smtClean="0"/>
              <a:t>(</a:t>
            </a:r>
            <a:r>
              <a:rPr lang="en-US" sz="2700" dirty="0" err="1" smtClean="0"/>
              <a:t>deg</a:t>
            </a:r>
            <a:r>
              <a:rPr lang="en-US" sz="2700" dirty="0"/>
              <a:t> </a:t>
            </a:r>
            <a:r>
              <a:rPr lang="en-US" sz="2700" dirty="0" smtClean="0"/>
              <a:t>C) </a:t>
            </a:r>
            <a:endParaRPr lang="en-US" sz="2700" dirty="0"/>
          </a:p>
        </p:txBody>
      </p:sp>
      <p:grpSp>
        <p:nvGrpSpPr>
          <p:cNvPr id="8" name="Group 7"/>
          <p:cNvGrpSpPr/>
          <p:nvPr/>
        </p:nvGrpSpPr>
        <p:grpSpPr>
          <a:xfrm>
            <a:off x="4495800" y="1676400"/>
            <a:ext cx="4648200" cy="4225635"/>
            <a:chOff x="5278581" y="1981200"/>
            <a:chExt cx="4861235" cy="435725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78581" y="1981200"/>
              <a:ext cx="4861235" cy="4357256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5715000" y="2133600"/>
              <a:ext cx="1219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GFDL Slab</a:t>
              </a:r>
              <a:endParaRPr lang="en-US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0" y="1676400"/>
            <a:ext cx="4558145" cy="4267200"/>
            <a:chOff x="166255" y="2396835"/>
            <a:chExt cx="4938290" cy="446116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66255" y="2396835"/>
              <a:ext cx="4938290" cy="4461165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609600" y="2590800"/>
              <a:ext cx="1447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Noah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76392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 of Modeling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8229600" cy="5105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My masters research at Purdue University involves investigating hurricane model forecast differences and/or improvements through the use of the Noah LSM.</a:t>
            </a:r>
          </a:p>
          <a:p>
            <a:endParaRPr lang="en-US" dirty="0" smtClean="0"/>
          </a:p>
          <a:p>
            <a:r>
              <a:rPr lang="en-US" dirty="0" smtClean="0"/>
              <a:t>We hypothesize that the Noah </a:t>
            </a:r>
            <a:r>
              <a:rPr lang="en-US" dirty="0" smtClean="0"/>
              <a:t>LSM would produce better results since it is a complex LSM using 4 subsurface layers and predicts </a:t>
            </a:r>
            <a:r>
              <a:rPr lang="en-US" dirty="0" smtClean="0"/>
              <a:t>many more </a:t>
            </a:r>
            <a:r>
              <a:rPr lang="en-US" dirty="0" smtClean="0"/>
              <a:t>surface variables: </a:t>
            </a:r>
            <a:r>
              <a:rPr lang="en-US" dirty="0" smtClean="0"/>
              <a:t>surface </a:t>
            </a:r>
            <a:r>
              <a:rPr lang="en-US" dirty="0"/>
              <a:t>temperature, moisture, runoff, snow cover, sensible heat flux, and evaporation; and has a more complex vegetation representation </a:t>
            </a:r>
            <a:r>
              <a:rPr lang="en-US" dirty="0" smtClean="0"/>
              <a:t>based on the USGS landuse dataset.</a:t>
            </a:r>
          </a:p>
          <a:p>
            <a:endParaRPr lang="en-US" dirty="0"/>
          </a:p>
          <a:p>
            <a:r>
              <a:rPr lang="en-US" dirty="0" smtClean="0"/>
              <a:t>This presentation illustrates my thesis introductory project to learn about HWRF, collaborate with HRD, and involves a particular tropical cyclone case of interest to the </a:t>
            </a:r>
            <a:r>
              <a:rPr lang="en-US" dirty="0"/>
              <a:t>l</a:t>
            </a:r>
            <a:r>
              <a:rPr lang="en-US" dirty="0" smtClean="0"/>
              <a:t>and surface and tropical community.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223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31750"/>
            <a:ext cx="8229600" cy="6540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Ensemble Member Track Errors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600200" y="3211512"/>
            <a:ext cx="1143000" cy="0"/>
          </a:xfrm>
          <a:prstGeom prst="line">
            <a:avLst/>
          </a:prstGeom>
          <a:ln w="222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600200" y="3581400"/>
            <a:ext cx="1143000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2027238" y="3135312"/>
            <a:ext cx="198437" cy="152400"/>
          </a:xfrm>
          <a:prstGeom prst="ellipse">
            <a:avLst/>
          </a:prstGeom>
          <a:solidFill>
            <a:srgbClr val="FFC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2027238" y="3505200"/>
            <a:ext cx="198437" cy="1524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53" name="TextBox 18"/>
          <p:cNvSpPr txBox="1">
            <a:spLocks noChangeArrowheads="1"/>
          </p:cNvSpPr>
          <p:nvPr/>
        </p:nvSpPr>
        <p:spPr bwMode="auto">
          <a:xfrm>
            <a:off x="2971800" y="2982912"/>
            <a:ext cx="2438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GFDL Slab LSM used</a:t>
            </a:r>
          </a:p>
        </p:txBody>
      </p:sp>
      <p:sp>
        <p:nvSpPr>
          <p:cNvPr id="1055" name="TextBox 23"/>
          <p:cNvSpPr txBox="1">
            <a:spLocks noChangeArrowheads="1"/>
          </p:cNvSpPr>
          <p:nvPr/>
        </p:nvSpPr>
        <p:spPr bwMode="auto">
          <a:xfrm>
            <a:off x="2971800" y="3397250"/>
            <a:ext cx="24384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NOAH LSM used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5181600" y="3124200"/>
            <a:ext cx="1524000" cy="57785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1447800" y="2895600"/>
            <a:ext cx="3733800" cy="1371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600200" y="3994150"/>
            <a:ext cx="114300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2027238" y="3917950"/>
            <a:ext cx="198437" cy="1524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60" name="TextBox 30"/>
          <p:cNvSpPr txBox="1">
            <a:spLocks noChangeArrowheads="1"/>
          </p:cNvSpPr>
          <p:nvPr/>
        </p:nvSpPr>
        <p:spPr bwMode="auto">
          <a:xfrm>
            <a:off x="2971800" y="3810000"/>
            <a:ext cx="1905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Fay Best Track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685800"/>
            <a:ext cx="91440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>
                <a:latin typeface="+mn-lt"/>
              </a:rPr>
              <a:t>Fcst</a:t>
            </a:r>
            <a:r>
              <a:rPr lang="en-US" dirty="0">
                <a:latin typeface="+mn-lt"/>
              </a:rPr>
              <a:t> Track Error (</a:t>
            </a:r>
            <a:r>
              <a:rPr lang="en-US" dirty="0" err="1">
                <a:latin typeface="+mn-lt"/>
              </a:rPr>
              <a:t>ie</a:t>
            </a:r>
            <a:r>
              <a:rPr lang="en-US" dirty="0">
                <a:latin typeface="+mn-lt"/>
              </a:rPr>
              <a:t> Great Circle Distance from best track point)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FTE  =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Where: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latB</a:t>
            </a:r>
            <a:r>
              <a:rPr lang="en-US" dirty="0">
                <a:latin typeface="+mn-lt"/>
              </a:rPr>
              <a:t>,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lonB</a:t>
            </a:r>
            <a:r>
              <a:rPr lang="en-US" dirty="0">
                <a:latin typeface="+mn-lt"/>
              </a:rPr>
              <a:t> = Best Track Latitude, Best Track Longitude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latF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lonF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+mn-lt"/>
              </a:rPr>
              <a:t>= Model Forecast Latitude, Model Forecast Longitude </a:t>
            </a:r>
          </a:p>
        </p:txBody>
      </p:sp>
      <p:pic>
        <p:nvPicPr>
          <p:cNvPr id="1062" name="Picture 9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186" t="11896" r="37907" b="13305"/>
          <a:stretch/>
        </p:blipFill>
        <p:spPr bwMode="auto">
          <a:xfrm>
            <a:off x="6705600" y="1652676"/>
            <a:ext cx="1905000" cy="281925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4714103"/>
              </p:ext>
            </p:extLst>
          </p:nvPr>
        </p:nvGraphicFramePr>
        <p:xfrm>
          <a:off x="309562" y="4442089"/>
          <a:ext cx="8453438" cy="23397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" name="Worksheet" r:id="rId4" imgW="8982013" imgH="2486088" progId="Excel.Sheet.12">
                  <p:embed/>
                </p:oleObj>
              </mc:Choice>
              <mc:Fallback>
                <p:oleObj name="Worksheet" r:id="rId4" imgW="8982013" imgH="2486088" progId="Excel.Shee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562" y="4442089"/>
                        <a:ext cx="8453438" cy="233971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44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3830594"/>
              </p:ext>
            </p:extLst>
          </p:nvPr>
        </p:nvGraphicFramePr>
        <p:xfrm>
          <a:off x="685800" y="1217613"/>
          <a:ext cx="8229600" cy="382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" name="Equation" r:id="rId6" imgW="4660900" imgH="215900" progId="Equation.3">
                  <p:embed/>
                </p:oleObj>
              </mc:Choice>
              <mc:Fallback>
                <p:oleObj name="Equation" r:id="rId6" imgW="46609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217613"/>
                        <a:ext cx="8229600" cy="38258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6716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3792538" y="0"/>
            <a:ext cx="5348287" cy="1949450"/>
          </a:xfrm>
        </p:spPr>
        <p:txBody>
          <a:bodyPr/>
          <a:lstStyle/>
          <a:p>
            <a:r>
              <a:rPr lang="en-US" smtClean="0"/>
              <a:t>Noah Ensemble </a:t>
            </a:r>
            <a:br>
              <a:rPr lang="en-US" smtClean="0"/>
            </a:br>
            <a:r>
              <a:rPr lang="en-US" smtClean="0"/>
              <a:t>Swath Rain Rate </a:t>
            </a:r>
            <a:r>
              <a:rPr lang="en-US" sz="2200" smtClean="0"/>
              <a:t>(mm/hr)</a:t>
            </a:r>
            <a:br>
              <a:rPr lang="en-US" sz="2200" smtClean="0"/>
            </a:br>
            <a:r>
              <a:rPr lang="en-US" sz="2200" smtClean="0"/>
              <a:t>Valid through 2008-08-20 6 Z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2286000" y="3352800"/>
            <a:ext cx="2286000" cy="1700784"/>
            <a:chOff x="2438400" y="3352800"/>
            <a:chExt cx="1905000" cy="1653540"/>
          </a:xfrm>
        </p:grpSpPr>
        <p:pic>
          <p:nvPicPr>
            <p:cNvPr id="17435" name="Picture 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099" t="11711" r="15533" b="10805"/>
            <a:stretch>
              <a:fillRect/>
            </a:stretch>
          </p:blipFill>
          <p:spPr bwMode="auto">
            <a:xfrm>
              <a:off x="2438400" y="3387090"/>
              <a:ext cx="1905000" cy="1619250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7436" name="TextBox 23"/>
            <p:cNvSpPr txBox="1">
              <a:spLocks noChangeArrowheads="1"/>
            </p:cNvSpPr>
            <p:nvPr/>
          </p:nvSpPr>
          <p:spPr bwMode="auto">
            <a:xfrm>
              <a:off x="2438400" y="3352800"/>
              <a:ext cx="1135579" cy="369404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 dirty="0">
                  <a:latin typeface="Calibri" pitchFamily="34" charset="0"/>
                </a:rPr>
                <a:t>NOWET</a:t>
              </a: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0" y="3384550"/>
            <a:ext cx="9144000" cy="3390900"/>
            <a:chOff x="0" y="3384550"/>
            <a:chExt cx="9144000" cy="3390900"/>
          </a:xfrm>
        </p:grpSpPr>
        <p:grpSp>
          <p:nvGrpSpPr>
            <p:cNvPr id="17415" name="Group 40"/>
            <p:cNvGrpSpPr>
              <a:grpSpLocks/>
            </p:cNvGrpSpPr>
            <p:nvPr/>
          </p:nvGrpSpPr>
          <p:grpSpPr bwMode="auto">
            <a:xfrm>
              <a:off x="2282802" y="5057510"/>
              <a:ext cx="2281789" cy="1702798"/>
              <a:chOff x="3311506" y="3484522"/>
              <a:chExt cx="2694432" cy="2260395"/>
            </a:xfrm>
          </p:grpSpPr>
          <p:pic>
            <p:nvPicPr>
              <p:cNvPr id="17437" name="Picture 18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5262" t="8566" r="16061" b="9418"/>
              <a:stretch>
                <a:fillRect/>
              </a:stretch>
            </p:blipFill>
            <p:spPr bwMode="auto">
              <a:xfrm>
                <a:off x="3311506" y="3484522"/>
                <a:ext cx="2694432" cy="2260395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sp>
            <p:nvSpPr>
              <p:cNvPr id="17438" name="TextBox 21"/>
              <p:cNvSpPr txBox="1">
                <a:spLocks noChangeArrowheads="1"/>
              </p:cNvSpPr>
              <p:nvPr/>
            </p:nvSpPr>
            <p:spPr bwMode="auto">
              <a:xfrm>
                <a:off x="3311506" y="3484522"/>
                <a:ext cx="1339743" cy="369332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b="1">
                    <a:latin typeface="Calibri" pitchFamily="34" charset="0"/>
                  </a:rPr>
                  <a:t>6AFTER</a:t>
                </a:r>
              </a:p>
            </p:txBody>
          </p:sp>
        </p:grpSp>
        <p:grpSp>
          <p:nvGrpSpPr>
            <p:cNvPr id="17417" name="Group 37"/>
            <p:cNvGrpSpPr>
              <a:grpSpLocks/>
            </p:cNvGrpSpPr>
            <p:nvPr/>
          </p:nvGrpSpPr>
          <p:grpSpPr bwMode="auto">
            <a:xfrm>
              <a:off x="4563579" y="3384550"/>
              <a:ext cx="2281789" cy="1702132"/>
              <a:chOff x="6529251" y="570877"/>
              <a:chExt cx="2694432" cy="2259511"/>
            </a:xfrm>
          </p:grpSpPr>
          <p:pic>
            <p:nvPicPr>
              <p:cNvPr id="17433" name="Picture 7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6286" t="9222" r="15379" b="9198"/>
              <a:stretch>
                <a:fillRect/>
              </a:stretch>
            </p:blipFill>
            <p:spPr bwMode="auto">
              <a:xfrm>
                <a:off x="6529251" y="570877"/>
                <a:ext cx="2694432" cy="2259511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sp>
            <p:nvSpPr>
              <p:cNvPr id="17434" name="TextBox 24"/>
              <p:cNvSpPr txBox="1">
                <a:spLocks noChangeArrowheads="1"/>
              </p:cNvSpPr>
              <p:nvPr/>
            </p:nvSpPr>
            <p:spPr bwMode="auto">
              <a:xfrm>
                <a:off x="6529251" y="583055"/>
                <a:ext cx="1220216" cy="490369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b="1" dirty="0">
                    <a:latin typeface="Calibri" pitchFamily="34" charset="0"/>
                  </a:rPr>
                  <a:t>NOLAKE</a:t>
                </a:r>
              </a:p>
            </p:txBody>
          </p:sp>
        </p:grpSp>
        <p:grpSp>
          <p:nvGrpSpPr>
            <p:cNvPr id="17418" name="Group 38"/>
            <p:cNvGrpSpPr>
              <a:grpSpLocks/>
            </p:cNvGrpSpPr>
            <p:nvPr/>
          </p:nvGrpSpPr>
          <p:grpSpPr bwMode="auto">
            <a:xfrm>
              <a:off x="6845368" y="3393021"/>
              <a:ext cx="2296051" cy="1704726"/>
              <a:chOff x="9760417" y="571839"/>
              <a:chExt cx="2711273" cy="2262954"/>
            </a:xfrm>
          </p:grpSpPr>
          <p:pic>
            <p:nvPicPr>
              <p:cNvPr id="17431" name="Picture 6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5639" t="8910" r="15572" b="8842"/>
              <a:stretch>
                <a:fillRect/>
              </a:stretch>
            </p:blipFill>
            <p:spPr bwMode="auto">
              <a:xfrm>
                <a:off x="9777258" y="571839"/>
                <a:ext cx="2694432" cy="2262954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sp>
            <p:nvSpPr>
              <p:cNvPr id="17432" name="TextBox 25"/>
              <p:cNvSpPr txBox="1">
                <a:spLocks noChangeArrowheads="1"/>
              </p:cNvSpPr>
              <p:nvPr/>
            </p:nvSpPr>
            <p:spPr bwMode="auto">
              <a:xfrm>
                <a:off x="9760417" y="571839"/>
                <a:ext cx="1544579" cy="490369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b="1">
                    <a:latin typeface="Calibri" pitchFamily="34" charset="0"/>
                  </a:rPr>
                  <a:t>NOGLADES</a:t>
                </a:r>
              </a:p>
            </p:txBody>
          </p:sp>
        </p:grpSp>
        <p:grpSp>
          <p:nvGrpSpPr>
            <p:cNvPr id="17419" name="Group 35"/>
            <p:cNvGrpSpPr>
              <a:grpSpLocks/>
            </p:cNvGrpSpPr>
            <p:nvPr/>
          </p:nvGrpSpPr>
          <p:grpSpPr bwMode="auto">
            <a:xfrm>
              <a:off x="0" y="3385605"/>
              <a:ext cx="2281789" cy="1719558"/>
              <a:chOff x="76200" y="577334"/>
              <a:chExt cx="2694432" cy="2282644"/>
            </a:xfrm>
          </p:grpSpPr>
          <p:pic>
            <p:nvPicPr>
              <p:cNvPr id="17429" name="Picture 5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5604" t="8884" r="16177" b="8839"/>
              <a:stretch>
                <a:fillRect/>
              </a:stretch>
            </p:blipFill>
            <p:spPr bwMode="auto">
              <a:xfrm>
                <a:off x="76200" y="577334"/>
                <a:ext cx="2694432" cy="2282644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sp>
            <p:nvSpPr>
              <p:cNvPr id="17430" name="TextBox 26"/>
              <p:cNvSpPr txBox="1">
                <a:spLocks noChangeArrowheads="1"/>
              </p:cNvSpPr>
              <p:nvPr/>
            </p:nvSpPr>
            <p:spPr bwMode="auto">
              <a:xfrm>
                <a:off x="76200" y="598500"/>
                <a:ext cx="1169742" cy="490369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b="1">
                    <a:latin typeface="Calibri" pitchFamily="34" charset="0"/>
                  </a:rPr>
                  <a:t>NOAH</a:t>
                </a:r>
              </a:p>
            </p:txBody>
          </p:sp>
        </p:grpSp>
        <p:grpSp>
          <p:nvGrpSpPr>
            <p:cNvPr id="17420" name="Group 39"/>
            <p:cNvGrpSpPr>
              <a:grpSpLocks/>
            </p:cNvGrpSpPr>
            <p:nvPr/>
          </p:nvGrpSpPr>
          <p:grpSpPr bwMode="auto">
            <a:xfrm>
              <a:off x="0" y="5043767"/>
              <a:ext cx="2282802" cy="1675691"/>
              <a:chOff x="125203" y="3451145"/>
              <a:chExt cx="2695628" cy="2224412"/>
            </a:xfrm>
          </p:grpSpPr>
          <p:pic>
            <p:nvPicPr>
              <p:cNvPr id="17427" name="Picture 4"/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5546" t="9958" r="15436" b="8963"/>
              <a:stretch>
                <a:fillRect/>
              </a:stretch>
            </p:blipFill>
            <p:spPr bwMode="auto">
              <a:xfrm>
                <a:off x="125204" y="3451145"/>
                <a:ext cx="2695627" cy="2224412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sp>
            <p:nvSpPr>
              <p:cNvPr id="17428" name="TextBox 20"/>
              <p:cNvSpPr txBox="1">
                <a:spLocks noChangeArrowheads="1"/>
              </p:cNvSpPr>
              <p:nvPr/>
            </p:nvSpPr>
            <p:spPr bwMode="auto">
              <a:xfrm>
                <a:off x="125203" y="3469389"/>
                <a:ext cx="1347813" cy="369332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b="1">
                    <a:latin typeface="Calibri" pitchFamily="34" charset="0"/>
                  </a:rPr>
                  <a:t>6BEFORE</a:t>
                </a:r>
              </a:p>
            </p:txBody>
          </p:sp>
        </p:grpSp>
        <p:grpSp>
          <p:nvGrpSpPr>
            <p:cNvPr id="17421" name="Group 41"/>
            <p:cNvGrpSpPr>
              <a:grpSpLocks/>
            </p:cNvGrpSpPr>
            <p:nvPr/>
          </p:nvGrpSpPr>
          <p:grpSpPr bwMode="auto">
            <a:xfrm>
              <a:off x="4554806" y="5066702"/>
              <a:ext cx="2284354" cy="1684413"/>
              <a:chOff x="6465625" y="3477712"/>
              <a:chExt cx="2697461" cy="2235990"/>
            </a:xfrm>
          </p:grpSpPr>
          <p:pic>
            <p:nvPicPr>
              <p:cNvPr id="17425" name="Picture 9"/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5375" t="9415" r="15379" b="8781"/>
              <a:stretch>
                <a:fillRect/>
              </a:stretch>
            </p:blipFill>
            <p:spPr bwMode="auto">
              <a:xfrm>
                <a:off x="6468654" y="3477712"/>
                <a:ext cx="2694432" cy="2235990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sp>
            <p:nvSpPr>
              <p:cNvPr id="17426" name="TextBox 22"/>
              <p:cNvSpPr txBox="1">
                <a:spLocks noChangeArrowheads="1"/>
              </p:cNvSpPr>
              <p:nvPr/>
            </p:nvSpPr>
            <p:spPr bwMode="auto">
              <a:xfrm>
                <a:off x="6465625" y="3477712"/>
                <a:ext cx="1230575" cy="369332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b="1">
                    <a:latin typeface="Calibri" pitchFamily="34" charset="0"/>
                  </a:rPr>
                  <a:t>YSU PBL</a:t>
                </a:r>
              </a:p>
            </p:txBody>
          </p:sp>
        </p:grpSp>
        <p:grpSp>
          <p:nvGrpSpPr>
            <p:cNvPr id="17422" name="Group 44"/>
            <p:cNvGrpSpPr>
              <a:grpSpLocks/>
            </p:cNvGrpSpPr>
            <p:nvPr/>
          </p:nvGrpSpPr>
          <p:grpSpPr bwMode="auto">
            <a:xfrm>
              <a:off x="6859630" y="5053363"/>
              <a:ext cx="2284370" cy="1722087"/>
              <a:chOff x="8382000" y="3375025"/>
              <a:chExt cx="2697480" cy="2286000"/>
            </a:xfrm>
          </p:grpSpPr>
          <p:pic>
            <p:nvPicPr>
              <p:cNvPr id="17423" name="Picture 42"/>
              <p:cNvPicPr>
                <a:picLocks noChangeAspect="1"/>
              </p:cNvPicPr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5874" t="8418" r="15556" b="8995"/>
              <a:stretch>
                <a:fillRect/>
              </a:stretch>
            </p:blipFill>
            <p:spPr bwMode="auto">
              <a:xfrm>
                <a:off x="8382000" y="3375025"/>
                <a:ext cx="2697480" cy="2286000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sp>
            <p:nvSpPr>
              <p:cNvPr id="17424" name="TextBox 27"/>
              <p:cNvSpPr txBox="1">
                <a:spLocks noChangeArrowheads="1"/>
              </p:cNvSpPr>
              <p:nvPr/>
            </p:nvSpPr>
            <p:spPr bwMode="auto">
              <a:xfrm>
                <a:off x="8382000" y="3375025"/>
                <a:ext cx="121920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b="1">
                    <a:latin typeface="Calibri" pitchFamily="34" charset="0"/>
                  </a:rPr>
                  <a:t>MYJ PBL</a:t>
                </a:r>
              </a:p>
            </p:txBody>
          </p:sp>
        </p:grpSp>
      </p:grpSp>
      <p:pic>
        <p:nvPicPr>
          <p:cNvPr id="17411" name="Picture 46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071" t="86308" r="7272" b="8485"/>
          <a:stretch>
            <a:fillRect/>
          </a:stretch>
        </p:blipFill>
        <p:spPr bwMode="auto">
          <a:xfrm>
            <a:off x="3792538" y="2224088"/>
            <a:ext cx="5348287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412" name="Group 48"/>
          <p:cNvGrpSpPr>
            <a:grpSpLocks/>
          </p:cNvGrpSpPr>
          <p:nvPr/>
        </p:nvGrpSpPr>
        <p:grpSpPr bwMode="auto">
          <a:xfrm>
            <a:off x="0" y="0"/>
            <a:ext cx="3792538" cy="3408363"/>
            <a:chOff x="0" y="0"/>
            <a:chExt cx="3791791" cy="3408835"/>
          </a:xfrm>
        </p:grpSpPr>
        <p:pic>
          <p:nvPicPr>
            <p:cNvPr id="17413" name="Picture 3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5303" t="8888" r="15456" b="8687"/>
            <a:stretch>
              <a:fillRect/>
            </a:stretch>
          </p:blipFill>
          <p:spPr bwMode="auto">
            <a:xfrm>
              <a:off x="1" y="0"/>
              <a:ext cx="3791790" cy="3385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14" name="TextBox 47"/>
            <p:cNvSpPr txBox="1">
              <a:spLocks noChangeArrowheads="1"/>
            </p:cNvSpPr>
            <p:nvPr/>
          </p:nvSpPr>
          <p:spPr bwMode="auto">
            <a:xfrm>
              <a:off x="0" y="2762504"/>
              <a:ext cx="1523999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latin typeface="Calibri" pitchFamily="34" charset="0"/>
                </a:rPr>
                <a:t>Stage IV </a:t>
              </a:r>
            </a:p>
            <a:p>
              <a:r>
                <a:rPr lang="en-US" b="1">
                  <a:latin typeface="Calibri" pitchFamily="34" charset="0"/>
                </a:rPr>
                <a:t>Observations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03248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1905000" y="0"/>
            <a:ext cx="5348287" cy="1949450"/>
          </a:xfrm>
        </p:spPr>
        <p:txBody>
          <a:bodyPr/>
          <a:lstStyle/>
          <a:p>
            <a:r>
              <a:rPr lang="en-US" dirty="0" smtClean="0"/>
              <a:t>Noah Ensemble </a:t>
            </a:r>
            <a:br>
              <a:rPr lang="en-US" dirty="0" smtClean="0"/>
            </a:br>
            <a:r>
              <a:rPr lang="en-US" dirty="0" smtClean="0"/>
              <a:t>Swath Acc </a:t>
            </a:r>
            <a:r>
              <a:rPr lang="en-US" dirty="0" err="1" smtClean="0"/>
              <a:t>Precip</a:t>
            </a:r>
            <a:r>
              <a:rPr lang="en-US" dirty="0" smtClean="0"/>
              <a:t> </a:t>
            </a:r>
            <a:r>
              <a:rPr lang="en-US" sz="2000" dirty="0" smtClean="0"/>
              <a:t>(mm)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200" dirty="0" smtClean="0"/>
              <a:t>Valid through 2008-08-20 6 Z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2286000" y="3352800"/>
            <a:ext cx="2286000" cy="1700784"/>
            <a:chOff x="2286000" y="3352800"/>
            <a:chExt cx="1905000" cy="1619250"/>
          </a:xfrm>
        </p:grpSpPr>
        <p:pic>
          <p:nvPicPr>
            <p:cNvPr id="17435" name="Picture 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5686" t="11608" r="15686" b="10614"/>
            <a:stretch>
              <a:fillRect/>
            </a:stretch>
          </p:blipFill>
          <p:spPr bwMode="auto">
            <a:xfrm>
              <a:off x="2286000" y="3352800"/>
              <a:ext cx="1905000" cy="1619250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7436" name="TextBox 23"/>
            <p:cNvSpPr txBox="1">
              <a:spLocks noChangeArrowheads="1"/>
            </p:cNvSpPr>
            <p:nvPr/>
          </p:nvSpPr>
          <p:spPr bwMode="auto">
            <a:xfrm>
              <a:off x="2286000" y="3352800"/>
              <a:ext cx="1362695" cy="26372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 b="1" dirty="0"/>
                <a:t>NOWET</a:t>
              </a: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2282802" y="5071872"/>
            <a:ext cx="2286000" cy="1709928"/>
            <a:chOff x="2282802" y="5105400"/>
            <a:chExt cx="1858892" cy="1577340"/>
          </a:xfrm>
        </p:grpSpPr>
        <p:pic>
          <p:nvPicPr>
            <p:cNvPr id="17437" name="Picture 1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671" t="11762" r="16204" b="12163"/>
            <a:stretch>
              <a:fillRect/>
            </a:stretch>
          </p:blipFill>
          <p:spPr bwMode="auto">
            <a:xfrm>
              <a:off x="2286000" y="5105400"/>
              <a:ext cx="1855694" cy="1577340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7438" name="TextBox 21"/>
            <p:cNvSpPr txBox="1">
              <a:spLocks noChangeArrowheads="1"/>
            </p:cNvSpPr>
            <p:nvPr/>
          </p:nvSpPr>
          <p:spPr bwMode="auto">
            <a:xfrm>
              <a:off x="2282802" y="5105400"/>
              <a:ext cx="1134566" cy="25552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 b="1" dirty="0"/>
                <a:t>6AFTER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563578" y="3352800"/>
            <a:ext cx="2286000" cy="1706880"/>
            <a:chOff x="4563579" y="3322320"/>
            <a:chExt cx="2016515" cy="1706880"/>
          </a:xfrm>
        </p:grpSpPr>
        <p:pic>
          <p:nvPicPr>
            <p:cNvPr id="17433" name="Picture 7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888" t="11565" r="15961" b="12331"/>
            <a:stretch>
              <a:fillRect/>
            </a:stretch>
          </p:blipFill>
          <p:spPr bwMode="auto">
            <a:xfrm>
              <a:off x="4572000" y="3322320"/>
              <a:ext cx="2008094" cy="1706880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7434" name="TextBox 24"/>
            <p:cNvSpPr txBox="1">
              <a:spLocks noChangeArrowheads="1"/>
            </p:cNvSpPr>
            <p:nvPr/>
          </p:nvSpPr>
          <p:spPr bwMode="auto">
            <a:xfrm>
              <a:off x="4563579" y="3393724"/>
              <a:ext cx="1033344" cy="276999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 b="1" dirty="0"/>
                <a:t>NOLAKE</a:t>
              </a: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845368" y="3352800"/>
            <a:ext cx="2286000" cy="1709928"/>
            <a:chOff x="6845368" y="3307080"/>
            <a:chExt cx="1917632" cy="1714500"/>
          </a:xfrm>
        </p:grpSpPr>
        <p:pic>
          <p:nvPicPr>
            <p:cNvPr id="17431" name="Picture 6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496" t="11050" r="16455" b="8491"/>
            <a:stretch>
              <a:fillRect/>
            </a:stretch>
          </p:blipFill>
          <p:spPr bwMode="auto">
            <a:xfrm>
              <a:off x="6858000" y="3307080"/>
              <a:ext cx="1905000" cy="1714500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7432" name="TextBox 25"/>
            <p:cNvSpPr txBox="1">
              <a:spLocks noChangeArrowheads="1"/>
            </p:cNvSpPr>
            <p:nvPr/>
          </p:nvSpPr>
          <p:spPr bwMode="auto">
            <a:xfrm>
              <a:off x="6845368" y="3364396"/>
              <a:ext cx="1308032" cy="27774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 b="1" dirty="0"/>
                <a:t>NOGLADES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-2" y="3375660"/>
            <a:ext cx="2286000" cy="1700784"/>
            <a:chOff x="-1" y="3375660"/>
            <a:chExt cx="1837267" cy="1653540"/>
          </a:xfrm>
        </p:grpSpPr>
        <p:pic>
          <p:nvPicPr>
            <p:cNvPr id="17429" name="Picture 5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697" t="11201" r="16513" b="8651"/>
            <a:stretch>
              <a:fillRect/>
            </a:stretch>
          </p:blipFill>
          <p:spPr bwMode="auto">
            <a:xfrm>
              <a:off x="-1" y="3375660"/>
              <a:ext cx="1837267" cy="1653540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7430" name="TextBox 26"/>
            <p:cNvSpPr txBox="1">
              <a:spLocks noChangeArrowheads="1"/>
            </p:cNvSpPr>
            <p:nvPr/>
          </p:nvSpPr>
          <p:spPr bwMode="auto">
            <a:xfrm>
              <a:off x="0" y="3401550"/>
              <a:ext cx="990600" cy="26930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 b="1" dirty="0"/>
                <a:t>NOAH</a:t>
              </a: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0" y="5071872"/>
            <a:ext cx="2286000" cy="1709928"/>
            <a:chOff x="0" y="5105399"/>
            <a:chExt cx="1931894" cy="1642111"/>
          </a:xfrm>
        </p:grpSpPr>
        <p:pic>
          <p:nvPicPr>
            <p:cNvPr id="17427" name="Picture 4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5966" t="12773" r="15823" b="9922"/>
            <a:stretch>
              <a:fillRect/>
            </a:stretch>
          </p:blipFill>
          <p:spPr bwMode="auto">
            <a:xfrm>
              <a:off x="0" y="5105400"/>
              <a:ext cx="1931894" cy="1642110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7428" name="TextBox 20"/>
            <p:cNvSpPr txBox="1">
              <a:spLocks noChangeArrowheads="1"/>
            </p:cNvSpPr>
            <p:nvPr/>
          </p:nvSpPr>
          <p:spPr bwMode="auto">
            <a:xfrm>
              <a:off x="0" y="5105399"/>
              <a:ext cx="1141400" cy="266013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200" b="1" dirty="0"/>
                <a:t>6BEFORE</a:t>
              </a: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572000" y="5071872"/>
            <a:ext cx="2286000" cy="1709928"/>
            <a:chOff x="4572000" y="5105400"/>
            <a:chExt cx="1882588" cy="1600200"/>
          </a:xfrm>
        </p:grpSpPr>
        <p:pic>
          <p:nvPicPr>
            <p:cNvPr id="17425" name="Picture 9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816" t="11345" r="15326" b="11750"/>
            <a:stretch>
              <a:fillRect/>
            </a:stretch>
          </p:blipFill>
          <p:spPr bwMode="auto">
            <a:xfrm>
              <a:off x="4572000" y="5105400"/>
              <a:ext cx="1882588" cy="1600200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7426" name="TextBox 22"/>
            <p:cNvSpPr txBox="1">
              <a:spLocks noChangeArrowheads="1"/>
            </p:cNvSpPr>
            <p:nvPr/>
          </p:nvSpPr>
          <p:spPr bwMode="auto">
            <a:xfrm>
              <a:off x="4596683" y="5105400"/>
              <a:ext cx="1418635" cy="259224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200" b="1" dirty="0"/>
                <a:t>YSU</a:t>
              </a:r>
              <a:r>
                <a:rPr lang="en-US" sz="1200" b="1" dirty="0">
                  <a:latin typeface="Calibri" pitchFamily="34" charset="0"/>
                </a:rPr>
                <a:t> </a:t>
              </a:r>
              <a:r>
                <a:rPr lang="en-US" sz="1200" b="1" dirty="0"/>
                <a:t>PBL</a:t>
              </a: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6857999" y="5071872"/>
            <a:ext cx="2286000" cy="1709928"/>
            <a:chOff x="6858000" y="5044440"/>
            <a:chExt cx="1845733" cy="1661160"/>
          </a:xfrm>
        </p:grpSpPr>
        <p:pic>
          <p:nvPicPr>
            <p:cNvPr id="17423" name="Picture 42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607" t="11675" r="16679" b="8268"/>
            <a:stretch>
              <a:fillRect/>
            </a:stretch>
          </p:blipFill>
          <p:spPr bwMode="auto">
            <a:xfrm>
              <a:off x="6858000" y="5044440"/>
              <a:ext cx="1845733" cy="1661160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7424" name="TextBox 27"/>
            <p:cNvSpPr txBox="1">
              <a:spLocks noChangeArrowheads="1"/>
            </p:cNvSpPr>
            <p:nvPr/>
          </p:nvSpPr>
          <p:spPr bwMode="auto">
            <a:xfrm>
              <a:off x="6859630" y="5053363"/>
              <a:ext cx="1032484" cy="2690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 b="1" dirty="0"/>
                <a:t>MYJ PBL</a:t>
              </a:r>
            </a:p>
          </p:txBody>
        </p:sp>
      </p:grpSp>
      <p:pic>
        <p:nvPicPr>
          <p:cNvPr id="33" name="Picture 32" descr="d02.Fay.20080819_00.noah.default.acc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5833" t="7778" r="7501" b="7778"/>
          <a:stretch>
            <a:fillRect/>
          </a:stretch>
        </p:blipFill>
        <p:spPr>
          <a:xfrm rot="5400000">
            <a:off x="4284662" y="-76200"/>
            <a:ext cx="6096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434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200400" y="0"/>
            <a:ext cx="5940425" cy="243840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Noah Ensemble </a:t>
            </a:r>
            <a:br>
              <a:rPr lang="en-US" sz="36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36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Swath </a:t>
            </a:r>
            <a:r>
              <a:rPr lang="en-US" sz="3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Mean SLP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Valid </a:t>
            </a:r>
            <a:r>
              <a:rPr lang="en-US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through 2008-08-20 6 Z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4800598" y="4828032"/>
            <a:ext cx="2167128" cy="2029968"/>
            <a:chOff x="4800598" y="4876800"/>
            <a:chExt cx="2268788" cy="1981200"/>
          </a:xfrm>
        </p:grpSpPr>
        <p:pic>
          <p:nvPicPr>
            <p:cNvPr id="18452" name="Picture 3" descr="d02.diff_noah.ysu-noah.rr.pn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0598" y="4876800"/>
              <a:ext cx="2268788" cy="1981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8453" name="TextBox 8"/>
            <p:cNvSpPr txBox="1">
              <a:spLocks noChangeArrowheads="1"/>
            </p:cNvSpPr>
            <p:nvPr/>
          </p:nvSpPr>
          <p:spPr bwMode="auto">
            <a:xfrm>
              <a:off x="5091793" y="6550223"/>
              <a:ext cx="190064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/>
              <a:r>
                <a:rPr lang="en-US" sz="1400" b="1" dirty="0" smtClean="0"/>
                <a:t>YSU</a:t>
              </a:r>
              <a:endParaRPr lang="en-US" sz="1400" b="1" dirty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667000" y="2666999"/>
            <a:ext cx="2167128" cy="2026727"/>
            <a:chOff x="2622175" y="2971800"/>
            <a:chExt cx="2214283" cy="1905000"/>
          </a:xfrm>
        </p:grpSpPr>
        <p:pic>
          <p:nvPicPr>
            <p:cNvPr id="18448" name="Picture 7" descr="d02.diff_noah.nowet-default.rr.pn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2175" y="2971800"/>
              <a:ext cx="2214283" cy="1905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8449" name="TextBox 11"/>
            <p:cNvSpPr txBox="1">
              <a:spLocks noChangeArrowheads="1"/>
            </p:cNvSpPr>
            <p:nvPr/>
          </p:nvSpPr>
          <p:spPr bwMode="auto">
            <a:xfrm>
              <a:off x="2963930" y="4569835"/>
              <a:ext cx="1814666" cy="289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/>
              <a:r>
                <a:rPr lang="en-US" sz="1400" b="1" dirty="0" smtClean="0"/>
                <a:t>NOWET</a:t>
              </a:r>
              <a:endParaRPr lang="en-US" sz="1400" b="1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010400" y="2667000"/>
            <a:ext cx="2167128" cy="2029968"/>
            <a:chOff x="7010400" y="2971800"/>
            <a:chExt cx="2167128" cy="1953768"/>
          </a:xfrm>
        </p:grpSpPr>
        <p:pic>
          <p:nvPicPr>
            <p:cNvPr id="18446" name="Picture 5" descr="d02.diff_noah.noglades-default.rr.pn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10400" y="2971800"/>
              <a:ext cx="2167128" cy="195376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8447" name="TextBox 15"/>
            <p:cNvSpPr txBox="1">
              <a:spLocks noChangeArrowheads="1"/>
            </p:cNvSpPr>
            <p:nvPr/>
          </p:nvSpPr>
          <p:spPr bwMode="auto">
            <a:xfrm>
              <a:off x="7249227" y="4605227"/>
              <a:ext cx="1894381" cy="296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/>
              <a:r>
                <a:rPr lang="en-US" sz="1400" b="1" dirty="0" smtClean="0"/>
                <a:t>NOGLADES</a:t>
              </a:r>
              <a:endParaRPr lang="en-US" sz="1400" b="1" dirty="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842933" y="2667000"/>
            <a:ext cx="2167467" cy="2028459"/>
            <a:chOff x="4842933" y="2971800"/>
            <a:chExt cx="2167467" cy="1905000"/>
          </a:xfrm>
        </p:grpSpPr>
        <p:pic>
          <p:nvPicPr>
            <p:cNvPr id="18444" name="Picture 6" descr="d02.diff_noah.nolake-default.rr.pn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2933" y="2971800"/>
              <a:ext cx="2167467" cy="1905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8445" name="TextBox 17"/>
            <p:cNvSpPr txBox="1">
              <a:spLocks noChangeArrowheads="1"/>
            </p:cNvSpPr>
            <p:nvPr/>
          </p:nvSpPr>
          <p:spPr bwMode="auto">
            <a:xfrm>
              <a:off x="5029200" y="4570440"/>
              <a:ext cx="1981200" cy="2890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/>
              <a:r>
                <a:rPr lang="en-US" sz="1400" b="1" dirty="0" smtClean="0"/>
                <a:t>NOLAKE</a:t>
              </a:r>
              <a:endParaRPr lang="en-US" sz="1400" b="1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0" y="0"/>
            <a:ext cx="3124200" cy="2720208"/>
            <a:chOff x="0" y="0"/>
            <a:chExt cx="3124200" cy="2720208"/>
          </a:xfrm>
        </p:grpSpPr>
        <p:pic>
          <p:nvPicPr>
            <p:cNvPr id="18437" name="Picture 69" descr="d02.Fay.20080819_00.noah.default.rr.pn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124200" cy="2720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38" name="TextBox 70"/>
            <p:cNvSpPr txBox="1">
              <a:spLocks noChangeArrowheads="1"/>
            </p:cNvSpPr>
            <p:nvPr/>
          </p:nvSpPr>
          <p:spPr bwMode="auto">
            <a:xfrm>
              <a:off x="1899374" y="2362200"/>
              <a:ext cx="84382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400" b="1" dirty="0"/>
                <a:t>NOAH</a:t>
              </a: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6976872" y="4828031"/>
            <a:ext cx="2167128" cy="2011680"/>
            <a:chOff x="7010400" y="4918467"/>
            <a:chExt cx="2200001" cy="2011680"/>
          </a:xfrm>
        </p:grpSpPr>
        <p:pic>
          <p:nvPicPr>
            <p:cNvPr id="18450" name="Picture 4" descr="d02.diff_noah.myj-noah.rr.pn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10400" y="4918467"/>
              <a:ext cx="2200001" cy="20116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8451" name="TextBox 13"/>
            <p:cNvSpPr txBox="1">
              <a:spLocks noChangeArrowheads="1"/>
            </p:cNvSpPr>
            <p:nvPr/>
          </p:nvSpPr>
          <p:spPr bwMode="auto">
            <a:xfrm>
              <a:off x="7194173" y="6618846"/>
              <a:ext cx="198335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/>
              <a:r>
                <a:rPr lang="en-US" sz="1400" b="1" dirty="0" smtClean="0"/>
                <a:t>MYJ</a:t>
              </a:r>
              <a:endParaRPr lang="en-US" sz="1400" b="1" dirty="0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633472" y="4904232"/>
            <a:ext cx="2167128" cy="2039917"/>
            <a:chOff x="228600" y="2819400"/>
            <a:chExt cx="2167128" cy="2108050"/>
          </a:xfrm>
        </p:grpSpPr>
        <p:pic>
          <p:nvPicPr>
            <p:cNvPr id="37" name="Picture 36" descr="d02.Fay.20080818_18.noah.6before.mslp.png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28600" y="2819400"/>
              <a:ext cx="2167128" cy="202996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38" name="TextBox 37"/>
            <p:cNvSpPr txBox="1"/>
            <p:nvPr/>
          </p:nvSpPr>
          <p:spPr>
            <a:xfrm>
              <a:off x="888161" y="4609393"/>
              <a:ext cx="1507567" cy="3180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b="1" dirty="0" smtClean="0"/>
                <a:t>6BEFORE</a:t>
              </a:r>
              <a:endParaRPr lang="en-US" sz="1400" b="1" dirty="0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0" y="3657600"/>
            <a:ext cx="2667000" cy="2514600"/>
            <a:chOff x="4191000" y="2514600"/>
            <a:chExt cx="2167128" cy="2060377"/>
          </a:xfrm>
        </p:grpSpPr>
        <p:pic>
          <p:nvPicPr>
            <p:cNvPr id="32" name="Picture 31" descr="d02.Fay.20080819_06.noah.6after.mslp.png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191000" y="2514600"/>
              <a:ext cx="2167128" cy="202996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41" name="TextBox 40"/>
            <p:cNvSpPr txBox="1"/>
            <p:nvPr/>
          </p:nvSpPr>
          <p:spPr>
            <a:xfrm>
              <a:off x="4640781" y="4267200"/>
              <a:ext cx="14720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b="1" dirty="0" smtClean="0"/>
                <a:t>6AFTER</a:t>
              </a:r>
              <a:endParaRPr lang="en-US" sz="1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55042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96855654"/>
              </p:ext>
            </p:extLst>
          </p:nvPr>
        </p:nvGraphicFramePr>
        <p:xfrm>
          <a:off x="20782" y="20782"/>
          <a:ext cx="8934450" cy="35290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3910531661"/>
              </p:ext>
            </p:extLst>
          </p:nvPr>
        </p:nvGraphicFramePr>
        <p:xfrm>
          <a:off x="0" y="3564731"/>
          <a:ext cx="9144000" cy="32932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2415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68362"/>
          </a:xfrm>
        </p:spPr>
        <p:txBody>
          <a:bodyPr/>
          <a:lstStyle/>
          <a:p>
            <a:r>
              <a:rPr lang="en-US" dirty="0"/>
              <a:t>Rankings and </a:t>
            </a:r>
            <a:r>
              <a:rPr lang="en-US" dirty="0" smtClean="0"/>
              <a:t>Future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066800"/>
            <a:ext cx="8686800" cy="57150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With results so far, we have found that influences on forecasts should be ranked:</a:t>
            </a:r>
          </a:p>
          <a:p>
            <a:pPr marL="777240" lvl="1" indent="-457200">
              <a:buFont typeface="+mj-lt"/>
              <a:buAutoNum type="arabicPeriod"/>
            </a:pPr>
            <a:r>
              <a:rPr lang="en-US" dirty="0" smtClean="0"/>
              <a:t>Land surface parameterization scheme is of most importance to track forecast.</a:t>
            </a:r>
          </a:p>
          <a:p>
            <a:pPr lvl="2"/>
            <a:r>
              <a:rPr lang="en-US" dirty="0" smtClean="0"/>
              <a:t>Noah LSM seems to be performing better than GFDL Slab</a:t>
            </a:r>
          </a:p>
          <a:p>
            <a:pPr marL="777240" lvl="1" indent="-457200">
              <a:buFont typeface="+mj-lt"/>
              <a:buAutoNum type="arabicPeriod"/>
            </a:pPr>
            <a:r>
              <a:rPr lang="en-US" dirty="0" smtClean="0"/>
              <a:t>Initial boundary conditions</a:t>
            </a:r>
          </a:p>
          <a:p>
            <a:pPr marL="777240" lvl="1" indent="-457200">
              <a:buFont typeface="+mj-lt"/>
              <a:buAutoNum type="arabicPeriod"/>
            </a:pPr>
            <a:r>
              <a:rPr lang="en-US" dirty="0" smtClean="0"/>
              <a:t>PBL scheme (on intensity forecast-winds and SLP)</a:t>
            </a:r>
          </a:p>
          <a:p>
            <a:pPr marL="777240" lvl="1" indent="-457200">
              <a:buFont typeface="+mj-lt"/>
              <a:buAutoNum type="arabicPeriod"/>
            </a:pPr>
            <a:r>
              <a:rPr lang="en-US" dirty="0" smtClean="0"/>
              <a:t>Land surface features and heterogeneity</a:t>
            </a:r>
          </a:p>
          <a:p>
            <a:pPr lvl="2"/>
            <a:r>
              <a:rPr lang="en-US" dirty="0" smtClean="0"/>
              <a:t>Presence of Lake Okeechobee shows a drop in pressure, but not by much.</a:t>
            </a:r>
          </a:p>
          <a:p>
            <a:pPr lvl="2"/>
            <a:r>
              <a:rPr lang="en-US" dirty="0" smtClean="0"/>
              <a:t>Presence of the Everglades does not seem very important with the Fay case, but mostly because the track was closer to the lake than the Everglades.</a:t>
            </a:r>
          </a:p>
          <a:p>
            <a:endParaRPr lang="en-US" dirty="0" smtClean="0"/>
          </a:p>
          <a:p>
            <a:r>
              <a:rPr lang="en-US" dirty="0" smtClean="0"/>
              <a:t>No definitive answer as to WHY Fay intensified overland, more investigation of observations needed and compare to model results.</a:t>
            </a:r>
          </a:p>
          <a:p>
            <a:r>
              <a:rPr lang="en-US" dirty="0" smtClean="0"/>
              <a:t>Further studies for land feature changes include an idealized simulation of </a:t>
            </a:r>
            <a:r>
              <a:rPr lang="en-US" u="sng" dirty="0" smtClean="0"/>
              <a:t>removing the ocean after landfall </a:t>
            </a:r>
            <a:r>
              <a:rPr lang="en-US" dirty="0" smtClean="0"/>
              <a:t>and leaving Lake O and Everglades as the only moisture sources over land. (involves a restart run at 12Z Aug 19)</a:t>
            </a:r>
          </a:p>
          <a:p>
            <a:r>
              <a:rPr lang="en-US" dirty="0" smtClean="0"/>
              <a:t>Additional studies leading into the majority of my thesis involve comparing HWRF forecasts of landfalling TCs from 2005-2009 with GFDL Slab </a:t>
            </a:r>
            <a:r>
              <a:rPr lang="en-US" dirty="0" err="1" smtClean="0"/>
              <a:t>vs</a:t>
            </a:r>
            <a:r>
              <a:rPr lang="en-US" dirty="0" smtClean="0"/>
              <a:t> Noah.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41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5600" y="1886394"/>
            <a:ext cx="5334000" cy="4855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did we choose Fay?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447800"/>
            <a:ext cx="8001000" cy="4572000"/>
          </a:xfrm>
        </p:spPr>
        <p:txBody>
          <a:bodyPr/>
          <a:lstStyle/>
          <a:p>
            <a:r>
              <a:rPr lang="en-US" dirty="0" smtClean="0"/>
              <a:t>Fay </a:t>
            </a:r>
            <a:r>
              <a:rPr lang="en-US" dirty="0"/>
              <a:t>did not develop a typical TC eye-like structure until after landfall over the Florida Everglades and near Lake Okeechobee </a:t>
            </a:r>
            <a:r>
              <a:rPr lang="en-US" dirty="0" smtClean="0"/>
              <a:t>(NHC </a:t>
            </a:r>
            <a:r>
              <a:rPr lang="en-US" dirty="0"/>
              <a:t>TC Report</a:t>
            </a:r>
            <a:r>
              <a:rPr lang="en-US" dirty="0" smtClean="0"/>
              <a:t>).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3733800"/>
            <a:ext cx="2743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</a:t>
            </a:r>
            <a:r>
              <a:rPr lang="en-US" dirty="0" smtClean="0"/>
              <a:t>from TC Report:</a:t>
            </a:r>
          </a:p>
          <a:p>
            <a:r>
              <a:rPr lang="en-US" i="1" dirty="0" smtClean="0"/>
              <a:t>1811 </a:t>
            </a:r>
            <a:r>
              <a:rPr lang="en-US" i="1" dirty="0"/>
              <a:t>UTC 19 August </a:t>
            </a:r>
            <a:r>
              <a:rPr lang="en-US" i="1" dirty="0" smtClean="0"/>
              <a:t>2008 </a:t>
            </a:r>
          </a:p>
          <a:p>
            <a:r>
              <a:rPr lang="en-US" dirty="0" smtClean="0"/>
              <a:t>Fay </a:t>
            </a:r>
            <a:r>
              <a:rPr lang="en-US" dirty="0"/>
              <a:t>was at its peak intensity of </a:t>
            </a:r>
          </a:p>
          <a:p>
            <a:r>
              <a:rPr lang="en-US" dirty="0"/>
              <a:t>60 </a:t>
            </a:r>
            <a:r>
              <a:rPr lang="en-US" dirty="0" err="1"/>
              <a:t>kt</a:t>
            </a:r>
            <a:r>
              <a:rPr lang="en-US" dirty="0"/>
              <a:t> while the eye was skirting the northwestern portion of </a:t>
            </a:r>
            <a:r>
              <a:rPr lang="en-US" dirty="0">
                <a:solidFill>
                  <a:srgbClr val="FF6600"/>
                </a:solidFill>
              </a:rPr>
              <a:t>Lake Okeechobee</a:t>
            </a:r>
            <a:r>
              <a:rPr lang="en-US" dirty="0"/>
              <a:t>, Florida.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4208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68362"/>
          </a:xfrm>
        </p:spPr>
        <p:txBody>
          <a:bodyPr/>
          <a:lstStyle/>
          <a:p>
            <a:r>
              <a:rPr lang="en-US" dirty="0" smtClean="0"/>
              <a:t>Experiment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219200"/>
            <a:ext cx="8686800" cy="53340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The goals of our experiments are three-fold: </a:t>
            </a:r>
            <a:endParaRPr lang="en-US" dirty="0" smtClean="0"/>
          </a:p>
          <a:p>
            <a:pPr marL="788670" lvl="1" indent="-514350">
              <a:buFont typeface="+mj-lt"/>
              <a:buAutoNum type="arabicPeriod"/>
            </a:pPr>
            <a:r>
              <a:rPr lang="en-US" dirty="0"/>
              <a:t>E</a:t>
            </a:r>
            <a:r>
              <a:rPr lang="en-US" dirty="0" smtClean="0"/>
              <a:t>xamine </a:t>
            </a:r>
            <a:r>
              <a:rPr lang="en-US" dirty="0"/>
              <a:t>the effects of different land surface parameterization schemes and various physics changes on the HWRF </a:t>
            </a:r>
            <a:r>
              <a:rPr lang="en-US" dirty="0" smtClean="0"/>
              <a:t>forecast 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US" dirty="0"/>
              <a:t>S</a:t>
            </a:r>
            <a:r>
              <a:rPr lang="en-US" dirty="0" smtClean="0"/>
              <a:t>tudy </a:t>
            </a:r>
            <a:r>
              <a:rPr lang="en-US" dirty="0"/>
              <a:t>the effect of land surface heterogeneity through idealized simulations of the presence or lack of Lake Okeechobee and the </a:t>
            </a:r>
            <a:r>
              <a:rPr lang="en-US" dirty="0" smtClean="0"/>
              <a:t>Everglades 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US" dirty="0" smtClean="0"/>
              <a:t>Rank </a:t>
            </a:r>
            <a:r>
              <a:rPr lang="en-US" dirty="0"/>
              <a:t>the contribution of impact of each experiment on the model forecast to suggest possible influences that may have contributed to the post-landfall intensification of tropical storm Fay. </a:t>
            </a:r>
            <a:endParaRPr lang="en-US" dirty="0" smtClean="0"/>
          </a:p>
          <a:p>
            <a:pPr marL="788670" lvl="1" indent="-514350">
              <a:buFont typeface="+mj-lt"/>
              <a:buAutoNum type="arabicPeriod"/>
            </a:pP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Experiments </a:t>
            </a:r>
            <a:r>
              <a:rPr lang="en-US" dirty="0"/>
              <a:t>will test the HWRF forecast using two different land surface schemes: the GFDL Slab model and the Noah land surface model</a:t>
            </a:r>
            <a:r>
              <a:rPr lang="en-US" dirty="0" smtClean="0"/>
              <a:t>. </a:t>
            </a:r>
          </a:p>
          <a:p>
            <a:pPr lvl="1"/>
            <a:r>
              <a:rPr lang="en-US" sz="1900" dirty="0" smtClean="0"/>
              <a:t>GFDL Slab is currently the default LSM in HWRF, while many NCEP models use Noah LSM</a:t>
            </a:r>
            <a:endParaRPr lang="en-US" sz="1900" dirty="0" smtClean="0"/>
          </a:p>
        </p:txBody>
      </p:sp>
    </p:spTree>
    <p:extLst>
      <p:ext uri="{BB962C8B-B14F-4D97-AF65-F5344CB8AC3E}">
        <p14:creationId xmlns:p14="http://schemas.microsoft.com/office/powerpoint/2010/main" val="50206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159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Differences in LSM characteristics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327650" y="762000"/>
            <a:ext cx="3359150" cy="6021388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b="1" u="sng" dirty="0" smtClean="0"/>
              <a:t>NOAH LSM </a:t>
            </a:r>
            <a:r>
              <a:rPr lang="en-US" sz="1200" dirty="0"/>
              <a:t>(Chen and </a:t>
            </a:r>
            <a:r>
              <a:rPr lang="en-US" sz="1200" dirty="0" err="1"/>
              <a:t>Dudhia</a:t>
            </a:r>
            <a:r>
              <a:rPr lang="en-US" sz="1200" dirty="0"/>
              <a:t> 2001</a:t>
            </a:r>
            <a:r>
              <a:rPr lang="en-US" sz="1200" dirty="0" smtClean="0"/>
              <a:t>)</a:t>
            </a:r>
            <a:r>
              <a:rPr lang="en-US" sz="1200" b="1" u="sng" dirty="0" smtClean="0"/>
              <a:t>: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b="1" i="1" dirty="0" smtClean="0">
                <a:solidFill>
                  <a:srgbClr val="FF0000"/>
                </a:solidFill>
              </a:rPr>
              <a:t>4</a:t>
            </a:r>
            <a:r>
              <a:rPr lang="en-US" sz="1400" b="1" i="1" dirty="0" smtClean="0"/>
              <a:t> </a:t>
            </a:r>
            <a:r>
              <a:rPr lang="en-US" sz="1400" b="1" i="1" dirty="0" smtClean="0"/>
              <a:t>soil layer </a:t>
            </a:r>
            <a:r>
              <a:rPr lang="en-US" sz="1400" b="1" dirty="0" smtClean="0"/>
              <a:t>depths</a:t>
            </a:r>
            <a:endParaRPr lang="en-US" sz="1400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b="1" i="1" dirty="0" smtClean="0">
                <a:solidFill>
                  <a:srgbClr val="FF0000"/>
                </a:solidFill>
              </a:rPr>
              <a:t>Predicts:</a:t>
            </a:r>
            <a:r>
              <a:rPr lang="en-US" sz="1400" dirty="0" smtClean="0"/>
              <a:t>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400" dirty="0">
                <a:solidFill>
                  <a:srgbClr val="FF0000"/>
                </a:solidFill>
              </a:rPr>
              <a:t>S</a:t>
            </a:r>
            <a:r>
              <a:rPr lang="en-US" sz="1400" dirty="0" smtClean="0">
                <a:solidFill>
                  <a:srgbClr val="FF0000"/>
                </a:solidFill>
              </a:rPr>
              <a:t>oil </a:t>
            </a:r>
            <a:r>
              <a:rPr lang="en-US" sz="1400" dirty="0" smtClean="0">
                <a:solidFill>
                  <a:srgbClr val="FF0000"/>
                </a:solidFill>
              </a:rPr>
              <a:t>moisture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400" dirty="0">
                <a:solidFill>
                  <a:srgbClr val="FF0000"/>
                </a:solidFill>
              </a:rPr>
              <a:t>S</a:t>
            </a:r>
            <a:r>
              <a:rPr lang="en-US" sz="1400" dirty="0" smtClean="0">
                <a:solidFill>
                  <a:srgbClr val="FF0000"/>
                </a:solidFill>
              </a:rPr>
              <a:t>oil </a:t>
            </a:r>
            <a:r>
              <a:rPr lang="en-US" sz="1400" dirty="0" smtClean="0">
                <a:solidFill>
                  <a:srgbClr val="FF0000"/>
                </a:solidFill>
              </a:rPr>
              <a:t>temperature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400" dirty="0">
                <a:solidFill>
                  <a:srgbClr val="FF0000"/>
                </a:solidFill>
              </a:rPr>
              <a:t>L</a:t>
            </a:r>
            <a:r>
              <a:rPr lang="en-US" sz="1400" dirty="0" smtClean="0">
                <a:solidFill>
                  <a:srgbClr val="FF0000"/>
                </a:solidFill>
              </a:rPr>
              <a:t>and </a:t>
            </a:r>
            <a:r>
              <a:rPr lang="en-US" sz="1400" dirty="0" smtClean="0">
                <a:solidFill>
                  <a:srgbClr val="FF0000"/>
                </a:solidFill>
              </a:rPr>
              <a:t>surface skin temperature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400" dirty="0">
                <a:solidFill>
                  <a:srgbClr val="FF0000"/>
                </a:solidFill>
              </a:rPr>
              <a:t>L</a:t>
            </a:r>
            <a:r>
              <a:rPr lang="en-US" sz="1400" dirty="0" smtClean="0">
                <a:solidFill>
                  <a:srgbClr val="FF0000"/>
                </a:solidFill>
              </a:rPr>
              <a:t>and </a:t>
            </a:r>
            <a:r>
              <a:rPr lang="en-US" sz="1400" dirty="0" smtClean="0">
                <a:solidFill>
                  <a:srgbClr val="FF0000"/>
                </a:solidFill>
              </a:rPr>
              <a:t>surface evaporation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400" dirty="0">
                <a:solidFill>
                  <a:srgbClr val="FF0000"/>
                </a:solidFill>
              </a:rPr>
              <a:t>S</a:t>
            </a:r>
            <a:r>
              <a:rPr lang="en-US" sz="1400" dirty="0" smtClean="0">
                <a:solidFill>
                  <a:srgbClr val="FF0000"/>
                </a:solidFill>
              </a:rPr>
              <a:t>ensible </a:t>
            </a:r>
            <a:r>
              <a:rPr lang="en-US" sz="1400" dirty="0" smtClean="0">
                <a:solidFill>
                  <a:srgbClr val="FF0000"/>
                </a:solidFill>
              </a:rPr>
              <a:t>heat flux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400" dirty="0">
                <a:solidFill>
                  <a:srgbClr val="FF0000"/>
                </a:solidFill>
              </a:rPr>
              <a:t>T</a:t>
            </a:r>
            <a:r>
              <a:rPr lang="en-US" sz="1400" dirty="0" smtClean="0">
                <a:solidFill>
                  <a:srgbClr val="FF0000"/>
                </a:solidFill>
              </a:rPr>
              <a:t>otal runoff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400" dirty="0" smtClean="0">
                <a:solidFill>
                  <a:srgbClr val="FF0000"/>
                </a:solidFill>
              </a:rPr>
              <a:t>Surface snow cover</a:t>
            </a:r>
            <a:endParaRPr lang="en-US" sz="1400" dirty="0" smtClean="0">
              <a:solidFill>
                <a:srgbClr val="FF00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 smtClean="0"/>
              <a:t>Has </a:t>
            </a:r>
            <a:r>
              <a:rPr lang="en-US" sz="1400" dirty="0"/>
              <a:t>a more complex vegetation representation based on the USGS landuse dataset </a:t>
            </a:r>
            <a:r>
              <a:rPr lang="en-US" sz="1400" dirty="0" smtClean="0"/>
              <a:t>(1992)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b="1" u="sng" dirty="0" smtClean="0"/>
              <a:t>GFDL SLAB LSM </a:t>
            </a:r>
            <a:r>
              <a:rPr lang="en-US" sz="1100" dirty="0"/>
              <a:t>(</a:t>
            </a:r>
            <a:r>
              <a:rPr lang="en-US" sz="1100" dirty="0" err="1"/>
              <a:t>Tuleya</a:t>
            </a:r>
            <a:r>
              <a:rPr lang="en-US" sz="1100" dirty="0"/>
              <a:t> 1994</a:t>
            </a:r>
            <a:r>
              <a:rPr lang="en-US" sz="1100" dirty="0" smtClean="0"/>
              <a:t>)</a:t>
            </a:r>
            <a:r>
              <a:rPr lang="en-US" sz="1100" b="1" u="sng" dirty="0" smtClean="0"/>
              <a:t>: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b="1" dirty="0" smtClean="0"/>
              <a:t>1 soil layer</a:t>
            </a:r>
          </a:p>
          <a:p>
            <a:r>
              <a:rPr lang="en-US" sz="1400" dirty="0" smtClean="0"/>
              <a:t>Predicts a bulk </a:t>
            </a:r>
            <a:r>
              <a:rPr lang="en-US" sz="1400" dirty="0"/>
              <a:t>ground surface temperature by the </a:t>
            </a:r>
            <a:r>
              <a:rPr lang="en-US" sz="1400" dirty="0" smtClean="0"/>
              <a:t>energy balance and a tendency equation.</a:t>
            </a:r>
            <a:endParaRPr lang="en-US" sz="1400" dirty="0"/>
          </a:p>
          <a:p>
            <a:r>
              <a:rPr lang="en-US" sz="1400" dirty="0" smtClean="0"/>
              <a:t>Term </a:t>
            </a:r>
            <a:r>
              <a:rPr lang="en-US" sz="1400" dirty="0"/>
              <a:t>C in </a:t>
            </a:r>
            <a:r>
              <a:rPr lang="en-US" sz="1400" dirty="0" err="1"/>
              <a:t>eqn</a:t>
            </a:r>
            <a:r>
              <a:rPr lang="en-US" sz="1400" dirty="0"/>
              <a:t> 1.3 is used to “force-restore the surface temp to a reference value (</a:t>
            </a:r>
            <a:r>
              <a:rPr lang="en-US" sz="1400" dirty="0" err="1"/>
              <a:t>ie</a:t>
            </a:r>
            <a:r>
              <a:rPr lang="en-US" sz="1400" dirty="0"/>
              <a:t>. 302K) and avoid spurious trends.”  Despite only using </a:t>
            </a:r>
            <a:r>
              <a:rPr lang="en-US" sz="1400" u="sng" dirty="0"/>
              <a:t>one surface layer</a:t>
            </a:r>
            <a:r>
              <a:rPr lang="en-US" sz="1400" dirty="0"/>
              <a:t>, they believed that this method would be able to adequately </a:t>
            </a:r>
            <a:r>
              <a:rPr lang="en-US" sz="1400" u="sng" dirty="0"/>
              <a:t>simulate thermal evolution similar to a more complex multi-layer ground model</a:t>
            </a:r>
            <a:r>
              <a:rPr lang="en-US" sz="1400" dirty="0"/>
              <a:t>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300" dirty="0" smtClean="0"/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838200"/>
            <a:ext cx="5022850" cy="3767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380999" y="5715000"/>
            <a:ext cx="4648201" cy="1066800"/>
            <a:chOff x="1870707" y="1905000"/>
            <a:chExt cx="5520693" cy="1219201"/>
          </a:xfrm>
        </p:grpSpPr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70707" y="1905000"/>
              <a:ext cx="5520693" cy="1113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Rectangle 10"/>
            <p:cNvSpPr/>
            <p:nvPr/>
          </p:nvSpPr>
          <p:spPr>
            <a:xfrm>
              <a:off x="4724400" y="2362201"/>
              <a:ext cx="1905000" cy="762000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Term C</a:t>
              </a:r>
              <a:endPara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999" y="4651497"/>
            <a:ext cx="3657601" cy="977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Straight Arrow Connector 15"/>
          <p:cNvCxnSpPr/>
          <p:nvPr/>
        </p:nvCxnSpPr>
        <p:spPr>
          <a:xfrm flipH="1">
            <a:off x="4191000" y="4114800"/>
            <a:ext cx="1447800" cy="129540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0378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2895600"/>
            <a:ext cx="1503218" cy="1738251"/>
            <a:chOff x="4038600" y="1911926"/>
            <a:chExt cx="1503218" cy="1738251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038600" y="1911926"/>
              <a:ext cx="1503218" cy="1738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9"/>
            <p:cNvSpPr/>
            <p:nvPr/>
          </p:nvSpPr>
          <p:spPr>
            <a:xfrm>
              <a:off x="4114800" y="2286000"/>
              <a:ext cx="1219200" cy="1143000"/>
            </a:xfrm>
            <a:prstGeom prst="rect">
              <a:avLst/>
            </a:prstGeom>
            <a:noFill/>
            <a:ln w="158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799385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HWRFx</a:t>
            </a:r>
            <a:r>
              <a:rPr lang="en-US" dirty="0" smtClean="0"/>
              <a:t> Model Description and Domain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5257800"/>
            <a:ext cx="5410200" cy="1371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Fay is modeled from 2008-8-19 00Z until 2008-08-21 00Z, then studied from the model start time through 2008-08-20 06Z to limit the investigation to the time period only land influences on Fay.</a:t>
            </a:r>
          </a:p>
          <a:p>
            <a:pPr algn="r"/>
            <a:r>
              <a:rPr lang="en-US" dirty="0" smtClean="0"/>
              <a:t>Domain d02 </a:t>
            </a:r>
            <a:r>
              <a:rPr lang="en-US" dirty="0"/>
              <a:t>at t = 0.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8800" y="914400"/>
            <a:ext cx="3352800" cy="5783977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rot="5400000" flipH="1" flipV="1">
            <a:off x="5178136" y="3889664"/>
            <a:ext cx="2438400" cy="2279073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2342700"/>
              </p:ext>
            </p:extLst>
          </p:nvPr>
        </p:nvGraphicFramePr>
        <p:xfrm>
          <a:off x="838200" y="1066800"/>
          <a:ext cx="4724400" cy="405079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04720"/>
                <a:gridCol w="2519680"/>
              </a:tblGrid>
              <a:tr h="288036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Domains</a:t>
                      </a:r>
                      <a:endParaRPr lang="en-US" sz="12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764">
                <a:tc>
                  <a:txBody>
                    <a:bodyPr/>
                    <a:lstStyle/>
                    <a:p>
                      <a:pPr algn="r"/>
                      <a:r>
                        <a:rPr lang="en-US" sz="1200" b="1" i="1" dirty="0" smtClean="0"/>
                        <a:t>Horizontal</a:t>
                      </a:r>
                      <a:endParaRPr lang="en-US" sz="1200" b="1" i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27km (80° x 80°) </a:t>
                      </a:r>
                      <a:r>
                        <a:rPr lang="en-US" sz="1200" b="1" i="1" u="none" dirty="0" smtClean="0"/>
                        <a:t>Stationary</a:t>
                      </a:r>
                    </a:p>
                    <a:p>
                      <a:r>
                        <a:rPr lang="en-US" sz="1200" dirty="0" smtClean="0"/>
                        <a:t>9km</a:t>
                      </a:r>
                      <a:r>
                        <a:rPr lang="en-US" sz="1200" baseline="0" dirty="0" smtClean="0"/>
                        <a:t> (6</a:t>
                      </a:r>
                      <a:r>
                        <a:rPr lang="en-US" sz="1200" dirty="0" smtClean="0"/>
                        <a:t>° x 6°) </a:t>
                      </a:r>
                      <a:r>
                        <a:rPr lang="en-US" sz="1200" b="1" i="1" u="none" dirty="0" smtClean="0"/>
                        <a:t>Moving</a:t>
                      </a:r>
                      <a:r>
                        <a:rPr lang="en-US" sz="1200" b="1" i="1" u="none" baseline="0" dirty="0" smtClean="0"/>
                        <a:t> Nest</a:t>
                      </a:r>
                      <a:r>
                        <a:rPr lang="en-US" sz="1200" b="1" i="1" u="none" dirty="0" smtClean="0"/>
                        <a:t> </a:t>
                      </a:r>
                      <a:endParaRPr lang="en-US" sz="1200" b="1" i="1" u="none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22504">
                <a:tc>
                  <a:txBody>
                    <a:bodyPr/>
                    <a:lstStyle/>
                    <a:p>
                      <a:pPr algn="r"/>
                      <a:r>
                        <a:rPr lang="en-US" sz="1200" b="1" i="1" dirty="0" smtClean="0"/>
                        <a:t>Vertical</a:t>
                      </a:r>
                      <a:endParaRPr lang="en-US" sz="1200" b="1" i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42 vertical</a:t>
                      </a:r>
                      <a:r>
                        <a:rPr lang="en-US" sz="1200" baseline="0" dirty="0" smtClean="0"/>
                        <a:t> levels with model top at 50 </a:t>
                      </a:r>
                      <a:r>
                        <a:rPr lang="en-US" sz="1200" baseline="0" dirty="0" err="1" smtClean="0"/>
                        <a:t>mb</a:t>
                      </a:r>
                      <a:endParaRPr lang="en-US" sz="12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268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Lateral Boundary</a:t>
                      </a:r>
                      <a:r>
                        <a:rPr lang="en-US" sz="1200" b="1" baseline="0" dirty="0" smtClean="0"/>
                        <a:t> Conditions</a:t>
                      </a:r>
                      <a:endParaRPr lang="en-US" sz="12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6-hr GFS forecast</a:t>
                      </a:r>
                      <a:r>
                        <a:rPr lang="en-US" sz="1200" baseline="0" dirty="0" smtClean="0"/>
                        <a:t> on 1</a:t>
                      </a:r>
                      <a:r>
                        <a:rPr lang="en-US" sz="1200" dirty="0" smtClean="0"/>
                        <a:t>° grid</a:t>
                      </a:r>
                      <a:endParaRPr lang="en-US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69748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WPS</a:t>
                      </a:r>
                      <a:r>
                        <a:rPr lang="en-US" sz="1200" b="1" baseline="0" dirty="0" smtClean="0"/>
                        <a:t> Geography Resolution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30 second resolution</a:t>
                      </a:r>
                      <a:endParaRPr lang="en-US" sz="1200" dirty="0"/>
                    </a:p>
                  </a:txBody>
                  <a:tcPr/>
                </a:tc>
              </a:tr>
              <a:tr h="224028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Model Physics</a:t>
                      </a:r>
                      <a:endParaRPr lang="en-US" sz="12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algn="r"/>
                      <a:r>
                        <a:rPr lang="en-US" sz="1200" b="1" i="1" dirty="0" smtClean="0"/>
                        <a:t>Number of Soil Layers</a:t>
                      </a:r>
                      <a:endParaRPr lang="en-US" sz="1200" b="1" i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algn="r"/>
                      <a:r>
                        <a:rPr lang="en-US" sz="1200" b="1" i="1" dirty="0" smtClean="0"/>
                        <a:t>Microphysics</a:t>
                      </a:r>
                      <a:endParaRPr lang="en-US" sz="1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Etamp_hwrf</a:t>
                      </a:r>
                      <a:r>
                        <a:rPr lang="en-US" sz="1200" baseline="0" dirty="0" smtClean="0"/>
                        <a:t> scheme (similar to Ferrier)</a:t>
                      </a:r>
                      <a:endParaRPr lang="en-US" sz="1200" dirty="0"/>
                    </a:p>
                  </a:txBody>
                  <a:tcPr/>
                </a:tc>
              </a:tr>
              <a:tr h="243840">
                <a:tc>
                  <a:txBody>
                    <a:bodyPr/>
                    <a:lstStyle/>
                    <a:p>
                      <a:pPr algn="r"/>
                      <a:r>
                        <a:rPr lang="en-US" sz="1200" b="1" i="1" dirty="0" smtClean="0"/>
                        <a:t>Long-wave Radiation</a:t>
                      </a:r>
                      <a:endParaRPr lang="en-US" sz="1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Modified GFDL scheme</a:t>
                      </a:r>
                      <a:endParaRPr lang="en-US" sz="1200" dirty="0"/>
                    </a:p>
                  </a:txBody>
                  <a:tcPr/>
                </a:tc>
              </a:tr>
              <a:tr h="198120">
                <a:tc>
                  <a:txBody>
                    <a:bodyPr/>
                    <a:lstStyle/>
                    <a:p>
                      <a:pPr algn="r"/>
                      <a:r>
                        <a:rPr lang="en-US" sz="1200" b="1" i="1" dirty="0" smtClean="0"/>
                        <a:t>Short-wave</a:t>
                      </a:r>
                      <a:r>
                        <a:rPr lang="en-US" sz="1200" b="1" i="1" baseline="0" dirty="0" smtClean="0"/>
                        <a:t> Radiation</a:t>
                      </a:r>
                      <a:endParaRPr lang="en-US" sz="1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Modified GFDL scheme</a:t>
                      </a:r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pPr algn="r"/>
                      <a:r>
                        <a:rPr lang="en-US" sz="1200" b="1" i="1" dirty="0" smtClean="0"/>
                        <a:t>Surface-layer</a:t>
                      </a:r>
                      <a:endParaRPr lang="en-US" sz="1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GFDL surface-layer scheme</a:t>
                      </a:r>
                      <a:endParaRPr lang="en-US" sz="1200" dirty="0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algn="r"/>
                      <a:r>
                        <a:rPr lang="en-US" sz="1200" b="1" i="1" dirty="0" smtClean="0"/>
                        <a:t>Land-surface</a:t>
                      </a:r>
                      <a:endParaRPr lang="en-US" sz="1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GFDL Slab LSM </a:t>
                      </a:r>
                      <a:r>
                        <a:rPr lang="en-US" sz="900" dirty="0" smtClean="0"/>
                        <a:t>(default) </a:t>
                      </a:r>
                      <a:r>
                        <a:rPr lang="en-US" sz="1200" dirty="0" smtClean="0"/>
                        <a:t>/ Noah LSM</a:t>
                      </a:r>
                      <a:endParaRPr lang="en-US" sz="1200" dirty="0"/>
                    </a:p>
                  </a:txBody>
                  <a:tcPr/>
                </a:tc>
              </a:tr>
              <a:tr h="213360">
                <a:tc>
                  <a:txBody>
                    <a:bodyPr/>
                    <a:lstStyle/>
                    <a:p>
                      <a:pPr algn="r"/>
                      <a:r>
                        <a:rPr lang="en-US" sz="1200" b="1" i="1" dirty="0" smtClean="0"/>
                        <a:t>Planetary</a:t>
                      </a:r>
                      <a:r>
                        <a:rPr lang="en-US" sz="1200" b="1" i="1" baseline="0" dirty="0" smtClean="0"/>
                        <a:t> Boundary Layer</a:t>
                      </a:r>
                      <a:endParaRPr lang="en-US" sz="1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NCEP GFS Scheme</a:t>
                      </a:r>
                      <a:endParaRPr lang="en-US" sz="1200" dirty="0"/>
                    </a:p>
                  </a:txBody>
                  <a:tcPr/>
                </a:tc>
              </a:tr>
              <a:tr h="288036">
                <a:tc>
                  <a:txBody>
                    <a:bodyPr/>
                    <a:lstStyle/>
                    <a:p>
                      <a:pPr algn="r"/>
                      <a:r>
                        <a:rPr lang="en-US" sz="1200" b="1" i="1" dirty="0" smtClean="0"/>
                        <a:t>Cumulus</a:t>
                      </a:r>
                      <a:r>
                        <a:rPr lang="en-US" sz="1200" b="1" i="1" baseline="0" dirty="0" smtClean="0"/>
                        <a:t> scheme</a:t>
                      </a:r>
                      <a:endParaRPr lang="en-US" sz="1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Simplified Arakawa-Schubert scheme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1" name="Straight Arrow Connector 10"/>
          <p:cNvCxnSpPr/>
          <p:nvPr/>
        </p:nvCxnSpPr>
        <p:spPr>
          <a:xfrm flipH="1" flipV="1">
            <a:off x="685802" y="4412674"/>
            <a:ext cx="609598" cy="921326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339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92162"/>
          </a:xfrm>
        </p:spPr>
        <p:txBody>
          <a:bodyPr/>
          <a:lstStyle/>
          <a:p>
            <a:r>
              <a:rPr lang="en-US" dirty="0" smtClean="0"/>
              <a:t>Land Surface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914400"/>
            <a:ext cx="86106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The 30 </a:t>
            </a:r>
            <a:r>
              <a:rPr lang="en-US" dirty="0"/>
              <a:t>second resolution </a:t>
            </a:r>
            <a:r>
              <a:rPr lang="en-US" dirty="0" smtClean="0"/>
              <a:t>WPS geography </a:t>
            </a:r>
            <a:r>
              <a:rPr lang="en-US" dirty="0"/>
              <a:t>tiles were altered to reflect the “removal” of Lake Okeechobee and the Everglades in experimental runs.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relative influence of each surface feature is evaluated by a variable isolation </a:t>
            </a:r>
            <a:r>
              <a:rPr lang="en-US" dirty="0" smtClean="0"/>
              <a:t>analysis:</a:t>
            </a:r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0616541"/>
              </p:ext>
            </p:extLst>
          </p:nvPr>
        </p:nvGraphicFramePr>
        <p:xfrm>
          <a:off x="1523999" y="3200400"/>
          <a:ext cx="6172201" cy="3291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99507"/>
                <a:gridCol w="1736272"/>
                <a:gridCol w="2936422"/>
              </a:tblGrid>
              <a:tr h="331893">
                <a:tc>
                  <a:txBody>
                    <a:bodyPr/>
                    <a:lstStyle/>
                    <a:p>
                      <a:r>
                        <a:rPr lang="en-US" dirty="0" smtClean="0"/>
                        <a:t>Run 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LSM Used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Experimental Change</a:t>
                      </a:r>
                      <a:endParaRPr lang="en-US" dirty="0"/>
                    </a:p>
                  </a:txBody>
                  <a:tcPr/>
                </a:tc>
              </a:tr>
              <a:tr h="331893">
                <a:tc>
                  <a:txBody>
                    <a:bodyPr/>
                    <a:lstStyle/>
                    <a:p>
                      <a:r>
                        <a:rPr lang="en-US" dirty="0" smtClean="0"/>
                        <a:t>Slab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GFDL Slab LSM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31893">
                <a:tc>
                  <a:txBody>
                    <a:bodyPr/>
                    <a:lstStyle/>
                    <a:p>
                      <a:r>
                        <a:rPr lang="en-US" dirty="0" smtClean="0"/>
                        <a:t>NOWET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GFDL Slab LSM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Lake and</a:t>
                      </a:r>
                      <a:r>
                        <a:rPr lang="en-US" baseline="0" dirty="0" smtClean="0"/>
                        <a:t> Everglades removed</a:t>
                      </a:r>
                      <a:endParaRPr lang="en-US" dirty="0"/>
                    </a:p>
                  </a:txBody>
                  <a:tcPr/>
                </a:tc>
              </a:tr>
              <a:tr h="331893">
                <a:tc>
                  <a:txBody>
                    <a:bodyPr/>
                    <a:lstStyle/>
                    <a:p>
                      <a:r>
                        <a:rPr lang="en-US" dirty="0" smtClean="0"/>
                        <a:t>NOLAKE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GFDL Slab LSM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Lake Okeechobee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removed</a:t>
                      </a:r>
                      <a:r>
                        <a:rPr lang="en-US" baseline="0" dirty="0" smtClean="0"/>
                        <a:t> only</a:t>
                      </a:r>
                    </a:p>
                  </a:txBody>
                  <a:tcPr/>
                </a:tc>
              </a:tr>
              <a:tr h="331893">
                <a:tc>
                  <a:txBody>
                    <a:bodyPr/>
                    <a:lstStyle/>
                    <a:p>
                      <a:r>
                        <a:rPr lang="en-US" dirty="0" smtClean="0"/>
                        <a:t>NOGLADES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GFDL Slab LSM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Everglades removed only</a:t>
                      </a:r>
                      <a:endParaRPr lang="en-US" dirty="0"/>
                    </a:p>
                  </a:txBody>
                  <a:tcPr/>
                </a:tc>
              </a:tr>
              <a:tr h="331893">
                <a:tc>
                  <a:txBody>
                    <a:bodyPr/>
                    <a:lstStyle/>
                    <a:p>
                      <a:r>
                        <a:rPr lang="en-US" dirty="0" smtClean="0"/>
                        <a:t>Noah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NOAH LSM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1893">
                <a:tc>
                  <a:txBody>
                    <a:bodyPr/>
                    <a:lstStyle/>
                    <a:p>
                      <a:r>
                        <a:rPr lang="en-US" dirty="0" smtClean="0"/>
                        <a:t>NOWET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NOAH LSM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Lake and</a:t>
                      </a:r>
                      <a:r>
                        <a:rPr lang="en-US" baseline="0" dirty="0" smtClean="0"/>
                        <a:t> Everglades removed</a:t>
                      </a:r>
                      <a:endParaRPr lang="en-US" dirty="0"/>
                    </a:p>
                  </a:txBody>
                  <a:tcPr/>
                </a:tc>
              </a:tr>
              <a:tr h="331893">
                <a:tc>
                  <a:txBody>
                    <a:bodyPr/>
                    <a:lstStyle/>
                    <a:p>
                      <a:r>
                        <a:rPr lang="en-US" dirty="0" smtClean="0"/>
                        <a:t>NOLAKE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NOAH LSM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Lake Okeechobee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removed</a:t>
                      </a:r>
                      <a:r>
                        <a:rPr lang="en-US" baseline="0" dirty="0" smtClean="0"/>
                        <a:t> only</a:t>
                      </a:r>
                    </a:p>
                  </a:txBody>
                  <a:tcPr/>
                </a:tc>
              </a:tr>
              <a:tr h="331893">
                <a:tc>
                  <a:txBody>
                    <a:bodyPr/>
                    <a:lstStyle/>
                    <a:p>
                      <a:r>
                        <a:rPr lang="en-US" dirty="0" smtClean="0"/>
                        <a:t>NOGLADES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NOAH LSM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Everglades removed only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4990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Slab </a:t>
            </a:r>
            <a:r>
              <a:rPr lang="en-US" dirty="0" err="1" smtClean="0"/>
              <a:t>vs</a:t>
            </a:r>
            <a:r>
              <a:rPr lang="en-US" dirty="0" smtClean="0"/>
              <a:t> Noah Tracks (Land Changes)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914400"/>
            <a:ext cx="91440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>
                <a:latin typeface="+mn-lt"/>
              </a:rPr>
              <a:t>Fcst</a:t>
            </a:r>
            <a:r>
              <a:rPr lang="en-US" dirty="0">
                <a:latin typeface="+mn-lt"/>
              </a:rPr>
              <a:t> Track Error (</a:t>
            </a:r>
            <a:r>
              <a:rPr lang="en-US" dirty="0" err="1">
                <a:latin typeface="+mn-lt"/>
              </a:rPr>
              <a:t>ie</a:t>
            </a:r>
            <a:r>
              <a:rPr lang="en-US" dirty="0">
                <a:latin typeface="+mn-lt"/>
              </a:rPr>
              <a:t> Great Circle Distance from best track point)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FTE  =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Where: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latB</a:t>
            </a:r>
            <a:r>
              <a:rPr lang="en-US" dirty="0">
                <a:latin typeface="+mn-lt"/>
              </a:rPr>
              <a:t>,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lonB</a:t>
            </a:r>
            <a:r>
              <a:rPr lang="en-US" dirty="0">
                <a:latin typeface="+mn-lt"/>
              </a:rPr>
              <a:t> = Best Track Latitude, Best Track Longitude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latF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lonF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+mn-lt"/>
              </a:rPr>
              <a:t>= Model Forecast Latitude, Model Forecast Longitude </a:t>
            </a:r>
          </a:p>
        </p:txBody>
      </p:sp>
      <p:grpSp>
        <p:nvGrpSpPr>
          <p:cNvPr id="2" name="Group 29"/>
          <p:cNvGrpSpPr/>
          <p:nvPr/>
        </p:nvGrpSpPr>
        <p:grpSpPr>
          <a:xfrm>
            <a:off x="5257800" y="5573712"/>
            <a:ext cx="1143000" cy="152400"/>
            <a:chOff x="5410200" y="5649912"/>
            <a:chExt cx="1143000" cy="15240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5410200" y="5726112"/>
              <a:ext cx="1143000" cy="0"/>
            </a:xfrm>
            <a:prstGeom prst="line">
              <a:avLst/>
            </a:prstGeom>
            <a:ln w="2222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Oval 7"/>
            <p:cNvSpPr/>
            <p:nvPr/>
          </p:nvSpPr>
          <p:spPr>
            <a:xfrm>
              <a:off x="5837238" y="5649912"/>
              <a:ext cx="198437" cy="152400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3" name="Group 30"/>
          <p:cNvGrpSpPr/>
          <p:nvPr/>
        </p:nvGrpSpPr>
        <p:grpSpPr>
          <a:xfrm>
            <a:off x="5257800" y="5943600"/>
            <a:ext cx="1143000" cy="152400"/>
            <a:chOff x="5410200" y="6019800"/>
            <a:chExt cx="1143000" cy="152400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5410200" y="6096000"/>
              <a:ext cx="1143000" cy="0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Oval 8"/>
            <p:cNvSpPr/>
            <p:nvPr/>
          </p:nvSpPr>
          <p:spPr>
            <a:xfrm>
              <a:off x="5837238" y="6019800"/>
              <a:ext cx="198437" cy="1524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0" name="TextBox 18"/>
          <p:cNvSpPr txBox="1">
            <a:spLocks noChangeArrowheads="1"/>
          </p:cNvSpPr>
          <p:nvPr/>
        </p:nvSpPr>
        <p:spPr bwMode="auto">
          <a:xfrm>
            <a:off x="6629400" y="5421312"/>
            <a:ext cx="2438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GFDL Slab LSM used</a:t>
            </a:r>
          </a:p>
        </p:txBody>
      </p:sp>
      <p:sp>
        <p:nvSpPr>
          <p:cNvPr id="11" name="TextBox 23"/>
          <p:cNvSpPr txBox="1">
            <a:spLocks noChangeArrowheads="1"/>
          </p:cNvSpPr>
          <p:nvPr/>
        </p:nvSpPr>
        <p:spPr bwMode="auto">
          <a:xfrm>
            <a:off x="6629400" y="5835650"/>
            <a:ext cx="1905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NOAH LSM used</a:t>
            </a:r>
          </a:p>
        </p:txBody>
      </p:sp>
      <p:grpSp>
        <p:nvGrpSpPr>
          <p:cNvPr id="12" name="Group 31"/>
          <p:cNvGrpSpPr/>
          <p:nvPr/>
        </p:nvGrpSpPr>
        <p:grpSpPr>
          <a:xfrm>
            <a:off x="5257800" y="6356350"/>
            <a:ext cx="1143000" cy="152400"/>
            <a:chOff x="5410200" y="6432550"/>
            <a:chExt cx="1143000" cy="152400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5410200" y="6508750"/>
              <a:ext cx="1143000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/>
            <p:cNvSpPr/>
            <p:nvPr/>
          </p:nvSpPr>
          <p:spPr>
            <a:xfrm>
              <a:off x="5837238" y="6432550"/>
              <a:ext cx="198437" cy="152400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6" name="TextBox 30"/>
          <p:cNvSpPr txBox="1">
            <a:spLocks noChangeArrowheads="1"/>
          </p:cNvSpPr>
          <p:nvPr/>
        </p:nvSpPr>
        <p:spPr bwMode="auto">
          <a:xfrm>
            <a:off x="6629400" y="6248400"/>
            <a:ext cx="1905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Fay Best Track</a:t>
            </a: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0691579"/>
              </p:ext>
            </p:extLst>
          </p:nvPr>
        </p:nvGraphicFramePr>
        <p:xfrm>
          <a:off x="685800" y="1447800"/>
          <a:ext cx="8229600" cy="382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Equation" r:id="rId3" imgW="4660900" imgH="215900" progId="Equation.3">
                  <p:embed/>
                </p:oleObj>
              </mc:Choice>
              <mc:Fallback>
                <p:oleObj name="Equation" r:id="rId3" imgW="46609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447800"/>
                        <a:ext cx="8229600" cy="38258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" name="Picture 1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694" t="6621" r="41621" b="19386"/>
          <a:stretch>
            <a:fillRect/>
          </a:stretch>
        </p:blipFill>
        <p:spPr>
          <a:xfrm>
            <a:off x="6619875" y="1874520"/>
            <a:ext cx="2219325" cy="355092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graphicFrame>
        <p:nvGraphicFramePr>
          <p:cNvPr id="22" name="Table 21"/>
          <p:cNvGraphicFramePr>
            <a:graphicFrameLocks noGrp="1"/>
          </p:cNvGraphicFramePr>
          <p:nvPr/>
        </p:nvGraphicFramePr>
        <p:xfrm>
          <a:off x="152400" y="2971800"/>
          <a:ext cx="6324598" cy="2438400"/>
        </p:xfrm>
        <a:graphic>
          <a:graphicData uri="http://schemas.openxmlformats.org/drawingml/2006/table">
            <a:tbl>
              <a:tblPr/>
              <a:tblGrid>
                <a:gridCol w="641899"/>
                <a:gridCol w="604141"/>
                <a:gridCol w="604141"/>
                <a:gridCol w="604141"/>
                <a:gridCol w="604141"/>
                <a:gridCol w="689098"/>
                <a:gridCol w="651339"/>
                <a:gridCol w="604141"/>
                <a:gridCol w="604141"/>
                <a:gridCol w="717416"/>
              </a:tblGrid>
              <a:tr h="203200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GFDL SLAB LSM used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Noah LSM used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32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time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fcst hr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SLAB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NOWET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NOLAKE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NOGLADES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NOAH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NOWET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NOLAKE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NOGLADES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08/19/00Z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08/19/06Z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14.79562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15.45686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14.90896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15.421459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15.241532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15.50138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15.33138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15.3983706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08/19/12Z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19.67854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18.92335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19.2259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19.194058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14.78955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14.39961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14.20117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14.9535799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08/19/18Z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28.1052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29.92408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28.3211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28.647884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11.955311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13.58732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12.47198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12.8464639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08/20/00Z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147.5566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140.4606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143.3447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141.8138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6.3708673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10.8332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11.40788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5.18912742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08/20/06Z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191.2366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187.5833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187.3165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192.32745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30.029973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22.02264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25.68314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25.6579244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08/20/12Z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188.3421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185.722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185.7301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186.94485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27.27578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27.43012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34.89133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28.8398007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08/20/18Z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270.8023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278.8665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286.9784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278.32984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54.191527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51.98424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47.02295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57.169274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08/21/00Z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324.0653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313.2444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307.4993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310.73684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74.510918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73.93647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75.21245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74.5012118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sum FTE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1184.582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1170.181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1173.325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1173.4162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234.36546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229.695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236.2223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234.555753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482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382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Land Changes RR Difference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9525" y="1972056"/>
            <a:ext cx="9078722" cy="2030725"/>
            <a:chOff x="9525" y="787400"/>
            <a:chExt cx="9078722" cy="2030725"/>
          </a:xfrm>
        </p:grpSpPr>
        <p:grpSp>
          <p:nvGrpSpPr>
            <p:cNvPr id="20489" name="Group 74"/>
            <p:cNvGrpSpPr>
              <a:grpSpLocks/>
            </p:cNvGrpSpPr>
            <p:nvPr/>
          </p:nvGrpSpPr>
          <p:grpSpPr bwMode="auto">
            <a:xfrm>
              <a:off x="4650424" y="787400"/>
              <a:ext cx="2207576" cy="2018290"/>
              <a:chOff x="3505200" y="4572000"/>
              <a:chExt cx="2262762" cy="2029968"/>
            </a:xfrm>
          </p:grpSpPr>
          <p:pic>
            <p:nvPicPr>
              <p:cNvPr id="20496" name="Picture 72" descr="d02.diff_noah.nolake-default.rr.png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6891" t="9270" r="15541" b="9911"/>
              <a:stretch>
                <a:fillRect/>
              </a:stretch>
            </p:blipFill>
            <p:spPr bwMode="auto">
              <a:xfrm>
                <a:off x="3505200" y="4572000"/>
                <a:ext cx="2262762" cy="202996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sp>
            <p:nvSpPr>
              <p:cNvPr id="20497" name="TextBox 73"/>
              <p:cNvSpPr txBox="1">
                <a:spLocks noChangeArrowheads="1"/>
              </p:cNvSpPr>
              <p:nvPr/>
            </p:nvSpPr>
            <p:spPr bwMode="auto">
              <a:xfrm>
                <a:off x="3505200" y="6321623"/>
                <a:ext cx="2209800" cy="2786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/>
                <a:r>
                  <a:rPr lang="en-US" sz="1200" b="1" dirty="0"/>
                  <a:t>NOLAKE-Noah</a:t>
                </a:r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>
              <a:off x="2438400" y="799236"/>
              <a:ext cx="2203704" cy="2018290"/>
              <a:chOff x="2438400" y="799236"/>
              <a:chExt cx="2203704" cy="2018290"/>
            </a:xfrm>
          </p:grpSpPr>
          <p:pic>
            <p:nvPicPr>
              <p:cNvPr id="20494" name="Picture 70" descr="d02.diff_noah.nowet-default.rr.png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6891" t="9009" r="15541" b="9911"/>
              <a:stretch>
                <a:fillRect/>
              </a:stretch>
            </p:blipFill>
            <p:spPr bwMode="auto">
              <a:xfrm>
                <a:off x="2438400" y="799236"/>
                <a:ext cx="2174321" cy="2018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sp>
            <p:nvSpPr>
              <p:cNvPr id="20495" name="TextBox 75"/>
              <p:cNvSpPr txBox="1">
                <a:spLocks noChangeArrowheads="1"/>
              </p:cNvSpPr>
              <p:nvPr/>
            </p:nvSpPr>
            <p:spPr bwMode="auto">
              <a:xfrm>
                <a:off x="2590800" y="2538794"/>
                <a:ext cx="2051304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sz="1200" b="1" dirty="0"/>
                  <a:t>NOWET-Noah</a:t>
                </a:r>
              </a:p>
            </p:txBody>
          </p:sp>
        </p:grpSp>
        <p:grpSp>
          <p:nvGrpSpPr>
            <p:cNvPr id="20491" name="Group 78"/>
            <p:cNvGrpSpPr>
              <a:grpSpLocks/>
            </p:cNvGrpSpPr>
            <p:nvPr/>
          </p:nvGrpSpPr>
          <p:grpSpPr bwMode="auto">
            <a:xfrm>
              <a:off x="6858000" y="799236"/>
              <a:ext cx="2230247" cy="2018290"/>
              <a:chOff x="5715000" y="3733800"/>
              <a:chExt cx="2286000" cy="2029968"/>
            </a:xfrm>
          </p:grpSpPr>
          <p:pic>
            <p:nvPicPr>
              <p:cNvPr id="20492" name="Picture 71" descr="d02.diff_noah.noglades-default.rr.png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6891" t="9009" r="15541" b="9911"/>
              <a:stretch>
                <a:fillRect/>
              </a:stretch>
            </p:blipFill>
            <p:spPr bwMode="auto">
              <a:xfrm>
                <a:off x="5715000" y="3733800"/>
                <a:ext cx="2255520" cy="202996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sp>
            <p:nvSpPr>
              <p:cNvPr id="20493" name="TextBox 77"/>
              <p:cNvSpPr txBox="1">
                <a:spLocks noChangeArrowheads="1"/>
              </p:cNvSpPr>
              <p:nvPr/>
            </p:nvSpPr>
            <p:spPr bwMode="auto">
              <a:xfrm>
                <a:off x="5715000" y="5483423"/>
                <a:ext cx="2286000" cy="2786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/>
                <a:r>
                  <a:rPr lang="en-US" sz="1200" b="1" dirty="0"/>
                  <a:t>NOGLADES-Noah</a:t>
                </a:r>
              </a:p>
            </p:txBody>
          </p:sp>
        </p:grpSp>
        <p:grpSp>
          <p:nvGrpSpPr>
            <p:cNvPr id="20488" name="Group 40"/>
            <p:cNvGrpSpPr>
              <a:grpSpLocks/>
            </p:cNvGrpSpPr>
            <p:nvPr/>
          </p:nvGrpSpPr>
          <p:grpSpPr bwMode="auto">
            <a:xfrm>
              <a:off x="304800" y="787400"/>
              <a:ext cx="2170488" cy="2021845"/>
              <a:chOff x="76200" y="577334"/>
              <a:chExt cx="2694432" cy="2282644"/>
            </a:xfrm>
          </p:grpSpPr>
          <p:pic>
            <p:nvPicPr>
              <p:cNvPr id="20498" name="Picture 36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5604" t="8884" r="16177" b="8839"/>
              <a:stretch>
                <a:fillRect/>
              </a:stretch>
            </p:blipFill>
            <p:spPr bwMode="auto">
              <a:xfrm>
                <a:off x="76200" y="577334"/>
                <a:ext cx="2694432" cy="2282644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sp>
            <p:nvSpPr>
              <p:cNvPr id="20499" name="TextBox 37"/>
              <p:cNvSpPr txBox="1">
                <a:spLocks noChangeArrowheads="1"/>
              </p:cNvSpPr>
              <p:nvPr/>
            </p:nvSpPr>
            <p:spPr bwMode="auto">
              <a:xfrm>
                <a:off x="76200" y="598500"/>
                <a:ext cx="1169743" cy="347477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400" b="1" dirty="0"/>
                  <a:t>NOAH</a:t>
                </a:r>
              </a:p>
            </p:txBody>
          </p:sp>
        </p:grpSp>
        <p:sp>
          <p:nvSpPr>
            <p:cNvPr id="32" name="Rectangle 31"/>
            <p:cNvSpPr/>
            <p:nvPr/>
          </p:nvSpPr>
          <p:spPr bwMode="auto">
            <a:xfrm>
              <a:off x="9525" y="788157"/>
              <a:ext cx="274320" cy="2029968"/>
            </a:xfrm>
            <a:prstGeom prst="rect">
              <a:avLst/>
            </a:prstGeom>
            <a:solidFill>
              <a:srgbClr val="0099CC"/>
            </a:solidFill>
            <a:ln>
              <a:solidFill>
                <a:srgbClr val="0099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wordArt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NOAH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6638" y="4029456"/>
            <a:ext cx="9061162" cy="2066544"/>
            <a:chOff x="6638" y="4800600"/>
            <a:chExt cx="9061162" cy="2066544"/>
          </a:xfrm>
        </p:grpSpPr>
        <p:sp>
          <p:nvSpPr>
            <p:cNvPr id="49" name="Rectangle 48"/>
            <p:cNvSpPr/>
            <p:nvPr/>
          </p:nvSpPr>
          <p:spPr>
            <a:xfrm>
              <a:off x="6638" y="4828032"/>
              <a:ext cx="274320" cy="2029968"/>
            </a:xfrm>
            <a:prstGeom prst="rect">
              <a:avLst/>
            </a:prstGeom>
            <a:solidFill>
              <a:srgbClr val="0099CC"/>
            </a:solidFill>
            <a:ln>
              <a:solidFill>
                <a:srgbClr val="0099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wordArt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SLAB</a:t>
              </a:r>
            </a:p>
          </p:txBody>
        </p:sp>
        <p:grpSp>
          <p:nvGrpSpPr>
            <p:cNvPr id="51" name="Group 50"/>
            <p:cNvGrpSpPr/>
            <p:nvPr/>
          </p:nvGrpSpPr>
          <p:grpSpPr>
            <a:xfrm>
              <a:off x="4672584" y="4800600"/>
              <a:ext cx="2185416" cy="2066544"/>
              <a:chOff x="4588740" y="4800600"/>
              <a:chExt cx="2185416" cy="2082062"/>
            </a:xfrm>
          </p:grpSpPr>
          <p:pic>
            <p:nvPicPr>
              <p:cNvPr id="30" name="Picture 29" descr="d02.diff_slab.nolake-default.rr.png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5913" t="8487" r="15662" b="8767"/>
              <a:stretch>
                <a:fillRect/>
              </a:stretch>
            </p:blipFill>
            <p:spPr>
              <a:xfrm>
                <a:off x="4588740" y="4800600"/>
                <a:ext cx="2185416" cy="208206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31" name="TextBox 30"/>
              <p:cNvSpPr txBox="1"/>
              <p:nvPr/>
            </p:nvSpPr>
            <p:spPr>
              <a:xfrm>
                <a:off x="4724400" y="6553200"/>
                <a:ext cx="202387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b="1" dirty="0" smtClean="0"/>
                  <a:t>NOLAKE-Slab</a:t>
                </a:r>
                <a:endParaRPr lang="en-US" sz="1200" b="1" dirty="0"/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2481072" y="4800600"/>
              <a:ext cx="2167128" cy="2057400"/>
              <a:chOff x="6934200" y="2743200"/>
              <a:chExt cx="2286000" cy="2057400"/>
            </a:xfrm>
          </p:grpSpPr>
          <p:pic>
            <p:nvPicPr>
              <p:cNvPr id="25" name="Picture 24" descr="d02.diff_slab.nowet-default.rr.png"/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5913" t="8487" r="15662" b="8767"/>
              <a:stretch>
                <a:fillRect/>
              </a:stretch>
            </p:blipFill>
            <p:spPr>
              <a:xfrm>
                <a:off x="6934201" y="2743200"/>
                <a:ext cx="2268415" cy="205740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36" name="TextBox 35"/>
              <p:cNvSpPr txBox="1"/>
              <p:nvPr/>
            </p:nvSpPr>
            <p:spPr>
              <a:xfrm>
                <a:off x="6934200" y="4495800"/>
                <a:ext cx="22860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b="1" dirty="0" smtClean="0"/>
                  <a:t>NOWET-Slab</a:t>
                </a:r>
                <a:endParaRPr lang="en-US" sz="1200" b="1" dirty="0"/>
              </a:p>
            </p:txBody>
          </p:sp>
        </p:grpSp>
        <p:grpSp>
          <p:nvGrpSpPr>
            <p:cNvPr id="20484" name="Group 29"/>
            <p:cNvGrpSpPr>
              <a:grpSpLocks/>
            </p:cNvGrpSpPr>
            <p:nvPr/>
          </p:nvGrpSpPr>
          <p:grpSpPr bwMode="auto">
            <a:xfrm>
              <a:off x="304800" y="4830763"/>
              <a:ext cx="2167128" cy="2027237"/>
              <a:chOff x="2468184" y="2587066"/>
              <a:chExt cx="3648456" cy="3245841"/>
            </a:xfrm>
          </p:grpSpPr>
          <p:pic>
            <p:nvPicPr>
              <p:cNvPr id="20500" name="Picture 6"/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5471" t="9511" r="15549" b="8664"/>
              <a:stretch>
                <a:fillRect/>
              </a:stretch>
            </p:blipFill>
            <p:spPr bwMode="auto">
              <a:xfrm>
                <a:off x="2468184" y="2587066"/>
                <a:ext cx="3648456" cy="3245841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sp>
            <p:nvSpPr>
              <p:cNvPr id="20501" name="TextBox 50"/>
              <p:cNvSpPr txBox="1">
                <a:spLocks noChangeArrowheads="1"/>
              </p:cNvSpPr>
              <p:nvPr/>
            </p:nvSpPr>
            <p:spPr bwMode="auto">
              <a:xfrm>
                <a:off x="2468184" y="2587066"/>
                <a:ext cx="1295400" cy="4927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400" b="1" dirty="0"/>
                  <a:t>SLAB</a:t>
                </a:r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6900672" y="4800600"/>
              <a:ext cx="2167128" cy="2057400"/>
              <a:chOff x="4800600" y="4800600"/>
              <a:chExt cx="2286000" cy="2057400"/>
            </a:xfrm>
          </p:grpSpPr>
          <p:pic>
            <p:nvPicPr>
              <p:cNvPr id="29" name="Picture 28" descr="d02.diff_slab.noglades-default.rr.png"/>
              <p:cNvPicPr>
                <a:picLocks noChangeAspect="1"/>
              </p:cNvPicPr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5913" t="8767" r="15662" b="8487"/>
              <a:stretch>
                <a:fillRect/>
              </a:stretch>
            </p:blipFill>
            <p:spPr>
              <a:xfrm>
                <a:off x="4800600" y="4800600"/>
                <a:ext cx="2268415" cy="205740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34" name="TextBox 33"/>
              <p:cNvSpPr txBox="1"/>
              <p:nvPr/>
            </p:nvSpPr>
            <p:spPr>
              <a:xfrm>
                <a:off x="4800600" y="6581001"/>
                <a:ext cx="22860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b="1" dirty="0" smtClean="0"/>
                  <a:t>NOGLADES-Slab</a:t>
                </a:r>
                <a:endParaRPr lang="en-US" sz="1200" b="1" dirty="0"/>
              </a:p>
            </p:txBody>
          </p:sp>
        </p:grpSp>
      </p:grpSp>
      <p:grpSp>
        <p:nvGrpSpPr>
          <p:cNvPr id="39" name="Group 38"/>
          <p:cNvGrpSpPr/>
          <p:nvPr/>
        </p:nvGrpSpPr>
        <p:grpSpPr>
          <a:xfrm>
            <a:off x="2362200" y="1142999"/>
            <a:ext cx="4267200" cy="609600"/>
            <a:chOff x="2362200" y="1142999"/>
            <a:chExt cx="4267200" cy="609600"/>
          </a:xfrm>
        </p:grpSpPr>
        <p:pic>
          <p:nvPicPr>
            <p:cNvPr id="33" name="Picture 32" descr="d02.diff_noah.nolake-default.rr.pn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5833" t="20000" r="7500" b="20000"/>
            <a:stretch>
              <a:fillRect/>
            </a:stretch>
          </p:blipFill>
          <p:spPr>
            <a:xfrm rot="16200000">
              <a:off x="4267200" y="-609601"/>
              <a:ext cx="609600" cy="4114800"/>
            </a:xfrm>
            <a:prstGeom prst="rect">
              <a:avLst/>
            </a:prstGeom>
          </p:spPr>
        </p:pic>
        <p:sp>
          <p:nvSpPr>
            <p:cNvPr id="38" name="Rectangle 37"/>
            <p:cNvSpPr/>
            <p:nvPr/>
          </p:nvSpPr>
          <p:spPr>
            <a:xfrm>
              <a:off x="2362200" y="1295400"/>
              <a:ext cx="3048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32871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</TotalTime>
  <Words>1477</Words>
  <Application>Microsoft Office PowerPoint</Application>
  <PresentationFormat>On-screen Show (4:3)</PresentationFormat>
  <Paragraphs>350</Paragraphs>
  <Slides>25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Equity</vt:lpstr>
      <vt:lpstr>Office Theme</vt:lpstr>
      <vt:lpstr>Equation</vt:lpstr>
      <vt:lpstr>Worksheet</vt:lpstr>
      <vt:lpstr>An HWRF Model-Based Examination of Possible Land Surface Influences on the Post-Landfall Intensification of Tropical Storm Fay of 2008.</vt:lpstr>
      <vt:lpstr>Development of Modeling Study</vt:lpstr>
      <vt:lpstr>Why did we choose Fay?</vt:lpstr>
      <vt:lpstr>Experiment Goals</vt:lpstr>
      <vt:lpstr>Differences in LSM characteristics</vt:lpstr>
      <vt:lpstr>HWRFx Model Description and Domain</vt:lpstr>
      <vt:lpstr>Land Surface Changes</vt:lpstr>
      <vt:lpstr>Slab vs Noah Tracks (Land Changes)</vt:lpstr>
      <vt:lpstr>Land Changes RR Difference</vt:lpstr>
      <vt:lpstr>Land Changes Acc Precip Difference (mm)</vt:lpstr>
      <vt:lpstr>Land Changes 10m Wind Difference</vt:lpstr>
      <vt:lpstr>PowerPoint Presentation</vt:lpstr>
      <vt:lpstr>PowerPoint Presentation</vt:lpstr>
      <vt:lpstr>Model Horizontal Cross Sections</vt:lpstr>
      <vt:lpstr>In Journal Articles …….</vt:lpstr>
      <vt:lpstr>Mean SLP</vt:lpstr>
      <vt:lpstr>Precipitation Rate (mm/hr)</vt:lpstr>
      <vt:lpstr> Fluxes Latent (top), Sensible (bottom)</vt:lpstr>
      <vt:lpstr>2m Temperature (deg C) </vt:lpstr>
      <vt:lpstr>Ensemble Member Track Errors</vt:lpstr>
      <vt:lpstr>Noah Ensemble  Swath Rain Rate (mm/hr) Valid through 2008-08-20 6 Z</vt:lpstr>
      <vt:lpstr>Noah Ensemble  Swath Acc Precip (mm) Valid through 2008-08-20 6 Z</vt:lpstr>
      <vt:lpstr>PowerPoint Presentation</vt:lpstr>
      <vt:lpstr>PowerPoint Presentation</vt:lpstr>
      <vt:lpstr>Rankings and Future Studies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HWRF Model-Based Examination of Possible Land Surface Influences on the Post-Landfall Intensification of Tropical Storm Fay of 2008.</dc:title>
  <dc:creator>mlaurean</dc:creator>
  <cp:lastModifiedBy>mlaurean</cp:lastModifiedBy>
  <cp:revision>24</cp:revision>
  <dcterms:created xsi:type="dcterms:W3CDTF">2010-11-18T01:30:11Z</dcterms:created>
  <dcterms:modified xsi:type="dcterms:W3CDTF">2010-11-18T04:49:47Z</dcterms:modified>
</cp:coreProperties>
</file>